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308" r:id="rId2"/>
    <p:sldId id="2309" r:id="rId3"/>
    <p:sldId id="2306" r:id="rId4"/>
    <p:sldId id="2310" r:id="rId5"/>
    <p:sldId id="2311" r:id="rId6"/>
    <p:sldId id="2297" r:id="rId7"/>
    <p:sldId id="2291" r:id="rId8"/>
    <p:sldId id="2228" r:id="rId9"/>
    <p:sldId id="2312" r:id="rId10"/>
    <p:sldId id="2325" r:id="rId11"/>
    <p:sldId id="2316" r:id="rId12"/>
    <p:sldId id="2323" r:id="rId13"/>
    <p:sldId id="2324" r:id="rId14"/>
    <p:sldId id="2329" r:id="rId15"/>
    <p:sldId id="2340" r:id="rId16"/>
    <p:sldId id="2331" r:id="rId17"/>
    <p:sldId id="2326" r:id="rId18"/>
    <p:sldId id="2337" r:id="rId19"/>
    <p:sldId id="2339" r:id="rId20"/>
    <p:sldId id="2338" r:id="rId21"/>
    <p:sldId id="2336" r:id="rId22"/>
    <p:sldId id="2334" r:id="rId23"/>
    <p:sldId id="2307" r:id="rId24"/>
    <p:sldId id="2225" r:id="rId25"/>
    <p:sldId id="2314" r:id="rId26"/>
    <p:sldId id="2315" r:id="rId27"/>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88" userDrawn="1">
          <p15:clr>
            <a:srgbClr val="A4A3A4"/>
          </p15:clr>
        </p15:guide>
        <p15:guide id="4" pos="14278" userDrawn="1">
          <p15:clr>
            <a:srgbClr val="A4A3A4"/>
          </p15:clr>
        </p15:guide>
        <p15:guide id="5" pos="1078" userDrawn="1">
          <p15:clr>
            <a:srgbClr val="A4A3A4"/>
          </p15:clr>
        </p15:guide>
        <p15:guide id="8" orient="horz" pos="504" userDrawn="1">
          <p15:clr>
            <a:srgbClr val="A4A3A4"/>
          </p15:clr>
        </p15:guide>
        <p15:guide id="11"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A484D"/>
    <a:srgbClr val="000000"/>
    <a:srgbClr val="817E9A"/>
    <a:srgbClr val="583F52"/>
    <a:srgbClr val="000E36"/>
    <a:srgbClr val="4AEDDE"/>
    <a:srgbClr val="3B1F4D"/>
    <a:srgbClr val="FDEA57"/>
    <a:srgbClr val="74FBC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6" autoAdjust="0"/>
    <p:restoredTop sz="94104" autoAdjust="0"/>
  </p:normalViewPr>
  <p:slideViewPr>
    <p:cSldViewPr snapToGrid="0" snapToObjects="1">
      <p:cViewPr varScale="1">
        <p:scale>
          <a:sx n="53" d="100"/>
          <a:sy n="53" d="100"/>
        </p:scale>
        <p:origin x="738" y="114"/>
      </p:cViewPr>
      <p:guideLst>
        <p:guide orient="horz" pos="8088"/>
        <p:guide pos="14278"/>
        <p:guide pos="1078"/>
        <p:guide orient="horz" pos="504"/>
        <p:guide pos="767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11/13/2020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465590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2850405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3832642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3044802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2724076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3813183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2664179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2350646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1547582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2639769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1392650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02602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858425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935790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1358226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2408991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2293629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3177382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2344617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975849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64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Picture Placeholder 13"/>
          <p:cNvSpPr>
            <a:spLocks noGrp="1"/>
          </p:cNvSpPr>
          <p:nvPr>
            <p:ph type="pic" sz="quarter" idx="50"/>
          </p:nvPr>
        </p:nvSpPr>
        <p:spPr>
          <a:xfrm>
            <a:off x="16059924" y="3033132"/>
            <a:ext cx="5341019" cy="782815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51"/>
          </p:nvPr>
        </p:nvSpPr>
        <p:spPr>
          <a:xfrm>
            <a:off x="9643409" y="3033132"/>
            <a:ext cx="5341019" cy="782815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419128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General Slide">
    <p:spTree>
      <p:nvGrpSpPr>
        <p:cNvPr id="1" name=""/>
        <p:cNvGrpSpPr/>
        <p:nvPr/>
      </p:nvGrpSpPr>
      <p:grpSpPr>
        <a:xfrm>
          <a:off x="0" y="0"/>
          <a:ext cx="0" cy="0"/>
          <a:chOff x="0" y="0"/>
          <a:chExt cx="0" cy="0"/>
        </a:xfrm>
      </p:grpSpPr>
      <p:sp>
        <p:nvSpPr>
          <p:cNvPr id="3" name="Picture Placeholder 13"/>
          <p:cNvSpPr>
            <a:spLocks noGrp="1"/>
          </p:cNvSpPr>
          <p:nvPr>
            <p:ph type="pic" sz="quarter" idx="41"/>
          </p:nvPr>
        </p:nvSpPr>
        <p:spPr>
          <a:xfrm>
            <a:off x="0" y="0"/>
            <a:ext cx="12154829"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4" name="Rectangle 3"/>
          <p:cNvSpPr/>
          <p:nvPr userDrawn="1"/>
        </p:nvSpPr>
        <p:spPr>
          <a:xfrm>
            <a:off x="7850459" y="12578576"/>
            <a:ext cx="8207297"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Tree>
    <p:extLst>
      <p:ext uri="{BB962C8B-B14F-4D97-AF65-F5344CB8AC3E}">
        <p14:creationId xmlns:p14="http://schemas.microsoft.com/office/powerpoint/2010/main" val="155519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General Slide">
    <p:spTree>
      <p:nvGrpSpPr>
        <p:cNvPr id="1" name=""/>
        <p:cNvGrpSpPr/>
        <p:nvPr/>
      </p:nvGrpSpPr>
      <p:grpSpPr>
        <a:xfrm>
          <a:off x="0" y="0"/>
          <a:ext cx="0" cy="0"/>
          <a:chOff x="0" y="0"/>
          <a:chExt cx="0" cy="0"/>
        </a:xfrm>
      </p:grpSpPr>
      <p:sp>
        <p:nvSpPr>
          <p:cNvPr id="4" name="Rectangle 3"/>
          <p:cNvSpPr/>
          <p:nvPr userDrawn="1"/>
        </p:nvSpPr>
        <p:spPr>
          <a:xfrm>
            <a:off x="12623180" y="12333249"/>
            <a:ext cx="2787805"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
        <p:nvSpPr>
          <p:cNvPr id="17" name="Picture Placeholder 13"/>
          <p:cNvSpPr>
            <a:spLocks noGrp="1"/>
          </p:cNvSpPr>
          <p:nvPr>
            <p:ph type="pic" sz="quarter" idx="41"/>
          </p:nvPr>
        </p:nvSpPr>
        <p:spPr>
          <a:xfrm>
            <a:off x="18335206" y="0"/>
            <a:ext cx="6042444"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8" name="Picture Placeholder 13"/>
          <p:cNvSpPr>
            <a:spLocks noGrp="1"/>
          </p:cNvSpPr>
          <p:nvPr>
            <p:ph type="pic" sz="quarter" idx="42"/>
          </p:nvPr>
        </p:nvSpPr>
        <p:spPr>
          <a:xfrm>
            <a:off x="12188825" y="0"/>
            <a:ext cx="5899899" cy="6713034"/>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9" name="Picture Placeholder 13"/>
          <p:cNvSpPr>
            <a:spLocks noGrp="1"/>
          </p:cNvSpPr>
          <p:nvPr>
            <p:ph type="pic" sz="quarter" idx="43"/>
          </p:nvPr>
        </p:nvSpPr>
        <p:spPr>
          <a:xfrm>
            <a:off x="12188825" y="7002966"/>
            <a:ext cx="5899899" cy="6713034"/>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53460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roject 1">
    <p:spTree>
      <p:nvGrpSpPr>
        <p:cNvPr id="1" name=""/>
        <p:cNvGrpSpPr/>
        <p:nvPr/>
      </p:nvGrpSpPr>
      <p:grpSpPr>
        <a:xfrm>
          <a:off x="0" y="0"/>
          <a:ext cx="0" cy="0"/>
          <a:chOff x="0" y="0"/>
          <a:chExt cx="0" cy="0"/>
        </a:xfrm>
      </p:grpSpPr>
      <p:sp>
        <p:nvSpPr>
          <p:cNvPr id="3" name="Picture Placeholder 13"/>
          <p:cNvSpPr>
            <a:spLocks noGrp="1"/>
          </p:cNvSpPr>
          <p:nvPr>
            <p:ph type="pic" sz="quarter" idx="26"/>
          </p:nvPr>
        </p:nvSpPr>
        <p:spPr>
          <a:xfrm>
            <a:off x="18150080"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30"/>
          </p:nvPr>
        </p:nvSpPr>
        <p:spPr>
          <a:xfrm>
            <a:off x="18150080"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8" name="Picture Placeholder 13"/>
          <p:cNvSpPr>
            <a:spLocks noGrp="1"/>
          </p:cNvSpPr>
          <p:nvPr>
            <p:ph type="pic" sz="quarter" idx="31"/>
          </p:nvPr>
        </p:nvSpPr>
        <p:spPr>
          <a:xfrm>
            <a:off x="14269454"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9" name="Picture Placeholder 13"/>
          <p:cNvSpPr>
            <a:spLocks noGrp="1"/>
          </p:cNvSpPr>
          <p:nvPr>
            <p:ph type="pic" sz="quarter" idx="32"/>
          </p:nvPr>
        </p:nvSpPr>
        <p:spPr>
          <a:xfrm>
            <a:off x="10411134"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0" name="Picture Placeholder 13"/>
          <p:cNvSpPr>
            <a:spLocks noGrp="1"/>
          </p:cNvSpPr>
          <p:nvPr>
            <p:ph type="pic" sz="quarter" idx="33"/>
          </p:nvPr>
        </p:nvSpPr>
        <p:spPr>
          <a:xfrm>
            <a:off x="2649882"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1" name="Picture Placeholder 13"/>
          <p:cNvSpPr>
            <a:spLocks noGrp="1"/>
          </p:cNvSpPr>
          <p:nvPr>
            <p:ph type="pic" sz="quarter" idx="34"/>
          </p:nvPr>
        </p:nvSpPr>
        <p:spPr>
          <a:xfrm>
            <a:off x="18150080"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2" name="Picture Placeholder 13"/>
          <p:cNvSpPr>
            <a:spLocks noGrp="1"/>
          </p:cNvSpPr>
          <p:nvPr>
            <p:ph type="pic" sz="quarter" idx="35"/>
          </p:nvPr>
        </p:nvSpPr>
        <p:spPr>
          <a:xfrm>
            <a:off x="14269454"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3" name="Picture Placeholder 13"/>
          <p:cNvSpPr>
            <a:spLocks noGrp="1"/>
          </p:cNvSpPr>
          <p:nvPr>
            <p:ph type="pic" sz="quarter" idx="36"/>
          </p:nvPr>
        </p:nvSpPr>
        <p:spPr>
          <a:xfrm>
            <a:off x="10411134"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4" name="Picture Placeholder 13"/>
          <p:cNvSpPr>
            <a:spLocks noGrp="1"/>
          </p:cNvSpPr>
          <p:nvPr>
            <p:ph type="pic" sz="quarter" idx="37"/>
          </p:nvPr>
        </p:nvSpPr>
        <p:spPr>
          <a:xfrm>
            <a:off x="2649882"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5" name="Picture Placeholder 13"/>
          <p:cNvSpPr>
            <a:spLocks noGrp="1"/>
          </p:cNvSpPr>
          <p:nvPr>
            <p:ph type="pic" sz="quarter" idx="29"/>
          </p:nvPr>
        </p:nvSpPr>
        <p:spPr>
          <a:xfrm>
            <a:off x="2649882"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6" name="Picture Placeholder 13"/>
          <p:cNvSpPr>
            <a:spLocks noGrp="1"/>
          </p:cNvSpPr>
          <p:nvPr>
            <p:ph type="pic" sz="quarter" idx="38"/>
          </p:nvPr>
        </p:nvSpPr>
        <p:spPr>
          <a:xfrm>
            <a:off x="6530508"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7" name="Picture Placeholder 13"/>
          <p:cNvSpPr>
            <a:spLocks noGrp="1"/>
          </p:cNvSpPr>
          <p:nvPr>
            <p:ph type="pic" sz="quarter" idx="39"/>
          </p:nvPr>
        </p:nvSpPr>
        <p:spPr>
          <a:xfrm>
            <a:off x="6530508"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40329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Rectangle 1"/>
          <p:cNvSpPr/>
          <p:nvPr userDrawn="1"/>
        </p:nvSpPr>
        <p:spPr>
          <a:xfrm>
            <a:off x="9077093" y="12489366"/>
            <a:ext cx="6579219" cy="7805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Source Sans Pro Light" charset="0"/>
            </a:endParaRPr>
          </a:p>
        </p:txBody>
      </p:sp>
      <p:sp>
        <p:nvSpPr>
          <p:cNvPr id="3" name="Picture Placeholder 13"/>
          <p:cNvSpPr>
            <a:spLocks noGrp="1"/>
          </p:cNvSpPr>
          <p:nvPr>
            <p:ph type="pic" sz="quarter" idx="60"/>
          </p:nvPr>
        </p:nvSpPr>
        <p:spPr>
          <a:xfrm>
            <a:off x="-9015" y="0"/>
            <a:ext cx="24386666"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714444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laceholder Slid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0" y="7518400"/>
            <a:ext cx="8006576" cy="6197600"/>
          </a:xfrm>
          <a:prstGeom prst="rect">
            <a:avLst/>
          </a:prstGeom>
          <a:solidFill>
            <a:schemeClr val="bg1">
              <a:lumMod val="95000"/>
            </a:schemeClr>
          </a:solidFill>
        </p:spPr>
        <p:txBody>
          <a:bodyPr>
            <a:normAutofit/>
          </a:bodyPr>
          <a:lstStyle>
            <a:lvl1pPr>
              <a:defRPr sz="2800"/>
            </a:lvl1pPr>
          </a:lstStyle>
          <a:p>
            <a:endParaRPr lang="en-US" dirty="0"/>
          </a:p>
        </p:txBody>
      </p:sp>
      <p:sp>
        <p:nvSpPr>
          <p:cNvPr id="13" name="Picture Placeholder 8"/>
          <p:cNvSpPr>
            <a:spLocks noGrp="1"/>
          </p:cNvSpPr>
          <p:nvPr>
            <p:ph type="pic" sz="quarter" idx="11"/>
          </p:nvPr>
        </p:nvSpPr>
        <p:spPr>
          <a:xfrm>
            <a:off x="8191662" y="7518400"/>
            <a:ext cx="7986294" cy="6197600"/>
          </a:xfrm>
          <a:prstGeom prst="rect">
            <a:avLst/>
          </a:prstGeom>
          <a:solidFill>
            <a:schemeClr val="bg1">
              <a:lumMod val="95000"/>
            </a:schemeClr>
          </a:solidFill>
        </p:spPr>
        <p:txBody>
          <a:bodyPr>
            <a:normAutofit/>
          </a:bodyPr>
          <a:lstStyle>
            <a:lvl1pPr>
              <a:defRPr sz="2800"/>
            </a:lvl1pPr>
          </a:lstStyle>
          <a:p>
            <a:endParaRPr lang="en-US" dirty="0"/>
          </a:p>
        </p:txBody>
      </p:sp>
      <p:sp>
        <p:nvSpPr>
          <p:cNvPr id="14" name="Picture Placeholder 8"/>
          <p:cNvSpPr>
            <a:spLocks noGrp="1"/>
          </p:cNvSpPr>
          <p:nvPr>
            <p:ph type="pic" sz="quarter" idx="12"/>
          </p:nvPr>
        </p:nvSpPr>
        <p:spPr>
          <a:xfrm>
            <a:off x="16363042" y="7518400"/>
            <a:ext cx="8014608" cy="6197600"/>
          </a:xfrm>
          <a:prstGeom prst="rect">
            <a:avLst/>
          </a:prstGeom>
          <a:solidFill>
            <a:schemeClr val="bg1">
              <a:lumMod val="95000"/>
            </a:schemeClr>
          </a:solidFill>
        </p:spPr>
        <p:txBody>
          <a:bodyPr>
            <a:normAutofit/>
          </a:bodyPr>
          <a:lstStyle>
            <a:lvl1pPr>
              <a:defRPr sz="2800"/>
            </a:lvl1pPr>
          </a:lstStyle>
          <a:p>
            <a:endParaRPr lang="en-US" dirty="0"/>
          </a:p>
        </p:txBody>
      </p:sp>
    </p:spTree>
    <p:extLst>
      <p:ext uri="{BB962C8B-B14F-4D97-AF65-F5344CB8AC3E}">
        <p14:creationId xmlns:p14="http://schemas.microsoft.com/office/powerpoint/2010/main" val="83277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113" r:id="rId1"/>
    <p:sldLayoutId id="2147483991" r:id="rId2"/>
    <p:sldLayoutId id="2147483981" r:id="rId3"/>
    <p:sldLayoutId id="2147483982" r:id="rId4"/>
    <p:sldLayoutId id="2147484006" r:id="rId5"/>
    <p:sldLayoutId id="2147484119" r:id="rId6"/>
    <p:sldLayoutId id="2147484123" r:id="rId7"/>
  </p:sldLayoutIdLst>
  <p:hf hdr="0" ftr="0" dt="0"/>
  <p:txStyles>
    <p:titleStyle>
      <a:lvl1pPr algn="l" defTabSz="1828434" rtl="0" eaLnBrk="1" latinLnBrk="0" hangingPunct="1">
        <a:lnSpc>
          <a:spcPct val="90000"/>
        </a:lnSpc>
        <a:spcBef>
          <a:spcPct val="0"/>
        </a:spcBef>
        <a:buNone/>
        <a:defRPr lang="en-US" sz="4400" kern="1200">
          <a:solidFill>
            <a:schemeClr val="tx1"/>
          </a:solidFill>
          <a:latin typeface="Montserrat Hairline" charset="0"/>
          <a:ea typeface="Montserrat Hairline" charset="0"/>
          <a:cs typeface="Montserrat Hairline"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3600" kern="1200" dirty="0" smtClean="0">
          <a:solidFill>
            <a:schemeClr val="tx1"/>
          </a:solidFill>
          <a:effectLst/>
          <a:latin typeface="Montserrat Hairline" charset="0"/>
          <a:ea typeface="Montserrat Hairline" charset="0"/>
          <a:cs typeface="Montserrat Hairline"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effectLst/>
          <a:latin typeface="Montserrat Hairline" charset="0"/>
          <a:ea typeface="Montserrat Hairline" charset="0"/>
          <a:cs typeface="Montserrat Hairline"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Montserrat Hairline" charset="0"/>
          <a:ea typeface="Montserrat Hairline" charset="0"/>
          <a:cs typeface="Montserrat Hairline"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effectLst/>
          <a:latin typeface="Montserrat Hairline" charset="0"/>
          <a:ea typeface="Montserrat Hairline" charset="0"/>
          <a:cs typeface="Montserrat Hairline"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20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7.png"/><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microsoft.com/office/2007/relationships/hdphoto" Target="../media/hdphoto10.wdp"/><Relationship Id="rId5" Type="http://schemas.openxmlformats.org/officeDocument/2006/relationships/image" Target="../media/image18.png"/><Relationship Id="rId10" Type="http://schemas.microsoft.com/office/2007/relationships/hdphoto" Target="../media/hdphoto11.wdp"/><Relationship Id="rId4" Type="http://schemas.microsoft.com/office/2007/relationships/hdphoto" Target="../media/hdphoto9.wdp"/><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microsoft.com/office/2007/relationships/hdphoto" Target="../media/hdphoto12.wdp"/></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13.wdp"/></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microsoft.com/office/2007/relationships/hdphoto" Target="../media/hdphoto14.wdp"/></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microsoft.com/office/2007/relationships/hdphoto" Target="../media/hdphoto15.wdp"/></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microsoft.com/office/2007/relationships/hdphoto" Target="../media/hdphoto16.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12"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1.wdp"/><Relationship Id="rId11" Type="http://schemas.openxmlformats.org/officeDocument/2006/relationships/image" Target="../media/image11.png"/><Relationship Id="rId5" Type="http://schemas.openxmlformats.org/officeDocument/2006/relationships/image" Target="../media/image8.png"/><Relationship Id="rId10" Type="http://schemas.microsoft.com/office/2007/relationships/hdphoto" Target="../media/hdphoto3.wdp"/><Relationship Id="rId4" Type="http://schemas.openxmlformats.org/officeDocument/2006/relationships/image" Target="../media/image7.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6.wd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11" Type="http://schemas.microsoft.com/office/2007/relationships/hdphoto" Target="../media/hdphoto8.wdp"/><Relationship Id="rId5" Type="http://schemas.openxmlformats.org/officeDocument/2006/relationships/image" Target="../media/image13.jpeg"/><Relationship Id="rId10" Type="http://schemas.openxmlformats.org/officeDocument/2006/relationships/image" Target="../media/image16.png"/><Relationship Id="rId4" Type="http://schemas.microsoft.com/office/2007/relationships/hdphoto" Target="../media/hdphoto5.wdp"/><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0" y="2883092"/>
            <a:ext cx="24377650" cy="3394134"/>
          </a:xfrm>
          <a:prstGeom prst="rect">
            <a:avLst/>
          </a:prstGeom>
          <a:noFill/>
        </p:spPr>
        <p:txBody>
          <a:bodyPr wrap="square" lIns="365760" tIns="0" rIns="0" bIns="0" rtlCol="0">
            <a:spAutoFit/>
          </a:bodyPr>
          <a:lstStyle/>
          <a:p>
            <a:pPr algn="ctr">
              <a:lnSpc>
                <a:spcPct val="250000"/>
              </a:lnSpc>
            </a:pPr>
            <a:r>
              <a:rPr lang="en-US" sz="4800" b="1" spc="2000" dirty="0">
                <a:solidFill>
                  <a:schemeClr val="tx2"/>
                </a:solidFill>
                <a:latin typeface="Montserrat Hairline"/>
                <a:ea typeface="Montserrat" charset="0"/>
                <a:cs typeface="Montserrat" charset="0"/>
              </a:rPr>
              <a:t>Soldier Health Monitoring and Position </a:t>
            </a:r>
          </a:p>
          <a:p>
            <a:pPr algn="ctr">
              <a:lnSpc>
                <a:spcPct val="250000"/>
              </a:lnSpc>
            </a:pPr>
            <a:r>
              <a:rPr lang="en-US" sz="4800" b="1" spc="2000" dirty="0">
                <a:solidFill>
                  <a:schemeClr val="tx2"/>
                </a:solidFill>
                <a:latin typeface="Montserrat Hairline"/>
                <a:ea typeface="Montserrat" charset="0"/>
                <a:cs typeface="Montserrat" charset="0"/>
              </a:rPr>
              <a:t>Tracking System</a:t>
            </a:r>
            <a:endParaRPr lang="en-US" sz="4800" b="1" spc="2000" dirty="0">
              <a:solidFill>
                <a:schemeClr val="accent2"/>
              </a:solidFill>
              <a:latin typeface="Montserrat Hairline"/>
              <a:ea typeface="Montserrat" charset="0"/>
              <a:cs typeface="Montserrat" charset="0"/>
            </a:endParaRPr>
          </a:p>
        </p:txBody>
      </p:sp>
      <p:sp>
        <p:nvSpPr>
          <p:cNvPr id="20" name="Rectangle 19"/>
          <p:cNvSpPr>
            <a:spLocks/>
          </p:cNvSpPr>
          <p:nvPr/>
        </p:nvSpPr>
        <p:spPr bwMode="auto">
          <a:xfrm>
            <a:off x="6908292" y="8997308"/>
            <a:ext cx="10561065" cy="212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square" lIns="0" tIns="0" rIns="0" bIns="0" anchor="ctr" anchorCtr="0">
            <a:spAutoFit/>
          </a:bodyPr>
          <a:lstStyle/>
          <a:p>
            <a:pPr algn="ctr" defTabSz="4572000">
              <a:lnSpc>
                <a:spcPct val="250000"/>
              </a:lnSpc>
            </a:pPr>
            <a:r>
              <a:rPr lang="en-US" sz="3000" spc="600" dirty="0">
                <a:solidFill>
                  <a:schemeClr val="tx1">
                    <a:lumMod val="75000"/>
                  </a:schemeClr>
                </a:solidFill>
                <a:latin typeface="Montserrat Light" charset="0"/>
                <a:ea typeface="Montserrat Light" charset="0"/>
                <a:cs typeface="Montserrat Light" charset="0"/>
                <a:sym typeface="Bebas Neue" charset="0"/>
              </a:rPr>
              <a:t>By: </a:t>
            </a:r>
            <a:r>
              <a:rPr lang="en-US" sz="3000" spc="600" dirty="0">
                <a:solidFill>
                  <a:schemeClr val="accent2">
                    <a:lumMod val="90000"/>
                  </a:schemeClr>
                </a:solidFill>
                <a:latin typeface="Montserrat Light" charset="0"/>
                <a:ea typeface="Montserrat Light" charset="0"/>
                <a:cs typeface="Montserrat Light" charset="0"/>
                <a:sym typeface="Bebas Neue" charset="0"/>
              </a:rPr>
              <a:t>Parithosh Dinesh Poojary (17BEC7050)</a:t>
            </a:r>
          </a:p>
          <a:p>
            <a:pPr algn="ctr" defTabSz="4572000">
              <a:lnSpc>
                <a:spcPct val="250000"/>
              </a:lnSpc>
            </a:pPr>
            <a:r>
              <a:rPr lang="en-US" sz="3000" spc="600" dirty="0">
                <a:solidFill>
                  <a:schemeClr val="tx1">
                    <a:lumMod val="75000"/>
                  </a:schemeClr>
                </a:solidFill>
                <a:latin typeface="Montserrat Light" charset="0"/>
                <a:ea typeface="Montserrat Light" charset="0"/>
                <a:cs typeface="Montserrat Light" charset="0"/>
                <a:sym typeface="Bebas Neue" charset="0"/>
              </a:rPr>
              <a:t>Guide: </a:t>
            </a:r>
            <a:r>
              <a:rPr lang="en-US" sz="3000" spc="600" dirty="0">
                <a:solidFill>
                  <a:schemeClr val="accent2">
                    <a:lumMod val="90000"/>
                  </a:schemeClr>
                </a:solidFill>
                <a:latin typeface="Montserrat Light" charset="0"/>
                <a:ea typeface="Montserrat Light" charset="0"/>
                <a:cs typeface="Montserrat Light" charset="0"/>
                <a:sym typeface="Bebas Neue" charset="0"/>
              </a:rPr>
              <a:t>Dr.Suseela Vappangi</a:t>
            </a:r>
          </a:p>
        </p:txBody>
      </p:sp>
    </p:spTree>
    <p:extLst>
      <p:ext uri="{BB962C8B-B14F-4D97-AF65-F5344CB8AC3E}">
        <p14:creationId xmlns:p14="http://schemas.microsoft.com/office/powerpoint/2010/main" val="31727094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EF4F28-0AAD-45C2-98FB-C125E774B78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619" t="11200" r="3975" b="7522"/>
          <a:stretch/>
        </p:blipFill>
        <p:spPr>
          <a:xfrm>
            <a:off x="12188825" y="6959351"/>
            <a:ext cx="11699876" cy="5946458"/>
          </a:xfrm>
          <a:prstGeom prst="rect">
            <a:avLst/>
          </a:prstGeom>
        </p:spPr>
      </p:pic>
      <p:pic>
        <p:nvPicPr>
          <p:cNvPr id="5" name="Picture 4">
            <a:extLst>
              <a:ext uri="{FF2B5EF4-FFF2-40B4-BE49-F238E27FC236}">
                <a16:creationId xmlns:a16="http://schemas.microsoft.com/office/drawing/2014/main" id="{0872CEA1-61B3-4FAD-AA20-609E510A492D}"/>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2641" t="14109" r="54471" b="7557"/>
          <a:stretch/>
        </p:blipFill>
        <p:spPr>
          <a:xfrm>
            <a:off x="12188823" y="1256084"/>
            <a:ext cx="5793769" cy="5018563"/>
          </a:xfrm>
          <a:prstGeom prst="rect">
            <a:avLst/>
          </a:prstGeom>
        </p:spPr>
      </p:pic>
      <p:sp>
        <p:nvSpPr>
          <p:cNvPr id="23" name="Subtitle 2"/>
          <p:cNvSpPr txBox="1">
            <a:spLocks/>
          </p:cNvSpPr>
          <p:nvPr/>
        </p:nvSpPr>
        <p:spPr>
          <a:xfrm>
            <a:off x="1395977" y="9881930"/>
            <a:ext cx="8334629" cy="122860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rPr>
              <a:t>The Arduino Uno is a microcontroller board based on the microchip ATmega328P. The board is equipped with sets of digital and analog input/output pins that may be interfaced to various expansion boards and other circuits.</a:t>
            </a:r>
          </a:p>
        </p:txBody>
      </p:sp>
      <p:sp>
        <p:nvSpPr>
          <p:cNvPr id="24" name="TextBox 23"/>
          <p:cNvSpPr txBox="1"/>
          <p:nvPr/>
        </p:nvSpPr>
        <p:spPr>
          <a:xfrm>
            <a:off x="1489866" y="9278384"/>
            <a:ext cx="7156752" cy="523220"/>
          </a:xfrm>
          <a:prstGeom prst="rect">
            <a:avLst/>
          </a:prstGeom>
          <a:noFill/>
        </p:spPr>
        <p:txBody>
          <a:bodyPr wrap="square" rtlCol="0" anchor="ctr" anchorCtr="0">
            <a:spAutoFit/>
          </a:bodyPr>
          <a:lstStyle/>
          <a:p>
            <a:r>
              <a:rPr lang="en-US" sz="2800" b="1" spc="300" dirty="0">
                <a:solidFill>
                  <a:schemeClr val="tx2"/>
                </a:solidFill>
                <a:latin typeface="Montserrat Hairline"/>
              </a:rPr>
              <a:t>Micro-Controller (</a:t>
            </a:r>
            <a:r>
              <a:rPr lang="en-IN" sz="2800" b="1" spc="300" dirty="0">
                <a:solidFill>
                  <a:schemeClr val="accent2">
                    <a:lumMod val="75000"/>
                  </a:schemeClr>
                </a:solidFill>
                <a:latin typeface="Montserrat Hairline"/>
              </a:rPr>
              <a:t>Arduino Uno</a:t>
            </a:r>
            <a:r>
              <a:rPr lang="en-IN" sz="2800" b="1" spc="300" dirty="0">
                <a:solidFill>
                  <a:schemeClr val="tx2"/>
                </a:solidFill>
                <a:latin typeface="Montserrat Hairline"/>
              </a:rPr>
              <a:t>)</a:t>
            </a:r>
            <a:endParaRPr lang="en-US" sz="2800" b="1" spc="300" dirty="0">
              <a:solidFill>
                <a:schemeClr val="tx2"/>
              </a:solidFill>
              <a:latin typeface="Montserrat Hairline"/>
            </a:endParaRPr>
          </a:p>
        </p:txBody>
      </p:sp>
      <p:sp>
        <p:nvSpPr>
          <p:cNvPr id="25" name="Subtitle 2"/>
          <p:cNvSpPr txBox="1">
            <a:spLocks/>
          </p:cNvSpPr>
          <p:nvPr/>
        </p:nvSpPr>
        <p:spPr>
          <a:xfrm>
            <a:off x="1395977" y="4963252"/>
            <a:ext cx="8334629" cy="156350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rPr>
              <a:t>The SX1278 RF module is mainly used for long-range spread spectrum communication. It has minimum current consumption. Due to the LoRa modulation technology, the SX1278 has a high sensitivity of -148 dBm with a power output of +20 dBm, a long transmission distance and high reliability.</a:t>
            </a:r>
          </a:p>
        </p:txBody>
      </p:sp>
      <p:sp>
        <p:nvSpPr>
          <p:cNvPr id="26" name="TextBox 25"/>
          <p:cNvSpPr txBox="1"/>
          <p:nvPr/>
        </p:nvSpPr>
        <p:spPr>
          <a:xfrm>
            <a:off x="1519679" y="4428763"/>
            <a:ext cx="5483174" cy="523220"/>
          </a:xfrm>
          <a:prstGeom prst="rect">
            <a:avLst/>
          </a:prstGeom>
          <a:noFill/>
        </p:spPr>
        <p:txBody>
          <a:bodyPr wrap="square" rtlCol="0" anchor="ctr" anchorCtr="0">
            <a:spAutoFit/>
          </a:bodyPr>
          <a:lstStyle/>
          <a:p>
            <a:r>
              <a:rPr lang="en-US" sz="2800" b="1" spc="300" dirty="0">
                <a:solidFill>
                  <a:schemeClr val="tx2"/>
                </a:solidFill>
                <a:latin typeface="Montserrat Hairline"/>
                <a:ea typeface="Montserrat" charset="0"/>
                <a:cs typeface="Montserrat" charset="0"/>
              </a:rPr>
              <a:t>LoRa WAN (</a:t>
            </a:r>
            <a:r>
              <a:rPr lang="en-US" sz="2800" b="1" spc="300" dirty="0">
                <a:solidFill>
                  <a:schemeClr val="accent2">
                    <a:lumMod val="75000"/>
                  </a:schemeClr>
                </a:solidFill>
                <a:latin typeface="Montserrat Hairline"/>
                <a:ea typeface="Montserrat" charset="0"/>
                <a:cs typeface="Montserrat" charset="0"/>
              </a:rPr>
              <a:t>SX-1278</a:t>
            </a:r>
            <a:r>
              <a:rPr lang="en-US" sz="2800" b="1" spc="300" dirty="0">
                <a:solidFill>
                  <a:schemeClr val="tx2"/>
                </a:solidFill>
                <a:latin typeface="Montserrat Hairline"/>
                <a:ea typeface="Montserrat" charset="0"/>
                <a:cs typeface="Montserrat" charset="0"/>
              </a:rPr>
              <a:t>)</a:t>
            </a:r>
          </a:p>
        </p:txBody>
      </p:sp>
      <p:sp>
        <p:nvSpPr>
          <p:cNvPr id="16" name="TextBox 15"/>
          <p:cNvSpPr txBox="1"/>
          <p:nvPr/>
        </p:nvSpPr>
        <p:spPr>
          <a:xfrm>
            <a:off x="3539964" y="1903590"/>
            <a:ext cx="5106654"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SIMULATION</a:t>
            </a:r>
          </a:p>
        </p:txBody>
      </p:sp>
      <p:cxnSp>
        <p:nvCxnSpPr>
          <p:cNvPr id="17" name="Straight Connector 16"/>
          <p:cNvCxnSpPr/>
          <p:nvPr/>
        </p:nvCxnSpPr>
        <p:spPr>
          <a:xfrm>
            <a:off x="4704635" y="3160582"/>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1EE8AA-E380-43D8-8BC1-296B92462250}"/>
              </a:ext>
            </a:extLst>
          </p:cNvPr>
          <p:cNvSpPr txBox="1"/>
          <p:nvPr/>
        </p:nvSpPr>
        <p:spPr>
          <a:xfrm>
            <a:off x="12084145" y="6355387"/>
            <a:ext cx="5898448" cy="461665"/>
          </a:xfrm>
          <a:prstGeom prst="rect">
            <a:avLst/>
          </a:prstGeom>
          <a:noFill/>
        </p:spPr>
        <p:txBody>
          <a:bodyPr wrap="square" rtlCol="0">
            <a:spAutoFit/>
          </a:bodyPr>
          <a:lstStyle/>
          <a:p>
            <a:pPr algn="ctr"/>
            <a:r>
              <a:rPr lang="en-IN" sz="2400" b="1" spc="300" dirty="0">
                <a:solidFill>
                  <a:schemeClr val="accent2">
                    <a:lumMod val="75000"/>
                  </a:schemeClr>
                </a:solidFill>
                <a:latin typeface="Montserrat Hairline"/>
              </a:rPr>
              <a:t>SX-1278 (Sender’s Data)</a:t>
            </a:r>
          </a:p>
        </p:txBody>
      </p:sp>
      <p:sp>
        <p:nvSpPr>
          <p:cNvPr id="34" name="TextBox 33">
            <a:extLst>
              <a:ext uri="{FF2B5EF4-FFF2-40B4-BE49-F238E27FC236}">
                <a16:creationId xmlns:a16="http://schemas.microsoft.com/office/drawing/2014/main" id="{11938E4F-1901-461E-AA52-9494B8C2F71B}"/>
              </a:ext>
            </a:extLst>
          </p:cNvPr>
          <p:cNvSpPr txBox="1"/>
          <p:nvPr/>
        </p:nvSpPr>
        <p:spPr>
          <a:xfrm>
            <a:off x="12084145" y="13049272"/>
            <a:ext cx="11804555" cy="461665"/>
          </a:xfrm>
          <a:prstGeom prst="rect">
            <a:avLst/>
          </a:prstGeom>
          <a:noFill/>
        </p:spPr>
        <p:txBody>
          <a:bodyPr wrap="square" rtlCol="0">
            <a:spAutoFit/>
          </a:bodyPr>
          <a:lstStyle/>
          <a:p>
            <a:pPr algn="ctr"/>
            <a:r>
              <a:rPr lang="en-IN" sz="2400" b="1" spc="300" dirty="0">
                <a:solidFill>
                  <a:schemeClr val="accent2">
                    <a:lumMod val="75000"/>
                  </a:schemeClr>
                </a:solidFill>
                <a:latin typeface="Montserrat Hairline"/>
              </a:rPr>
              <a:t>(SX-1278) + {(LM-35) + (RC-A-4015)}</a:t>
            </a:r>
          </a:p>
        </p:txBody>
      </p:sp>
      <p:sp>
        <p:nvSpPr>
          <p:cNvPr id="48" name="TextBox 47">
            <a:extLst>
              <a:ext uri="{FF2B5EF4-FFF2-40B4-BE49-F238E27FC236}">
                <a16:creationId xmlns:a16="http://schemas.microsoft.com/office/drawing/2014/main" id="{44B71B00-F43C-48DB-B3FE-730E2E73DFAC}"/>
              </a:ext>
            </a:extLst>
          </p:cNvPr>
          <p:cNvSpPr txBox="1"/>
          <p:nvPr/>
        </p:nvSpPr>
        <p:spPr>
          <a:xfrm>
            <a:off x="18081672" y="6356550"/>
            <a:ext cx="5807028" cy="461665"/>
          </a:xfrm>
          <a:prstGeom prst="rect">
            <a:avLst/>
          </a:prstGeom>
          <a:noFill/>
        </p:spPr>
        <p:txBody>
          <a:bodyPr wrap="square">
            <a:spAutoFit/>
          </a:bodyPr>
          <a:lstStyle/>
          <a:p>
            <a:pPr algn="ctr"/>
            <a:r>
              <a:rPr lang="en-IN" sz="2400" b="1" spc="300" dirty="0">
                <a:solidFill>
                  <a:schemeClr val="accent2">
                    <a:lumMod val="75000"/>
                  </a:schemeClr>
                </a:solidFill>
                <a:latin typeface="Montserrat Hairline"/>
              </a:rPr>
              <a:t>SX-1278(Receiver’s Data)</a:t>
            </a:r>
          </a:p>
        </p:txBody>
      </p:sp>
      <p:pic>
        <p:nvPicPr>
          <p:cNvPr id="13" name="Picture 12">
            <a:extLst>
              <a:ext uri="{FF2B5EF4-FFF2-40B4-BE49-F238E27FC236}">
                <a16:creationId xmlns:a16="http://schemas.microsoft.com/office/drawing/2014/main" id="{72051DC9-8D76-41CA-B1C2-3E1B2596ED35}"/>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987" t="3902" r="46958" b="10198"/>
          <a:stretch/>
        </p:blipFill>
        <p:spPr>
          <a:xfrm flipH="1">
            <a:off x="4123728" y="6727604"/>
            <a:ext cx="2879125" cy="2427493"/>
          </a:xfrm>
          <a:prstGeom prst="rect">
            <a:avLst/>
          </a:prstGeom>
        </p:spPr>
      </p:pic>
      <p:pic>
        <p:nvPicPr>
          <p:cNvPr id="27" name="Picture 26">
            <a:extLst>
              <a:ext uri="{FF2B5EF4-FFF2-40B4-BE49-F238E27FC236}">
                <a16:creationId xmlns:a16="http://schemas.microsoft.com/office/drawing/2014/main" id="{DB5B6105-EECA-4395-8A87-60841D6FF291}"/>
              </a:ext>
            </a:extLst>
          </p:cNvPr>
          <p:cNvPicPr>
            <a:picLocks noChangeAspect="1"/>
          </p:cNvPicPr>
          <p:nvPr/>
        </p:nvPicPr>
        <p:blipFill rotWithShape="1">
          <a:blip r:embed="rId8" cstate="email">
            <a:extLst>
              <a:ext uri="{28A0092B-C50C-407E-A947-70E740481C1C}">
                <a14:useLocalDpi xmlns:a14="http://schemas.microsoft.com/office/drawing/2010/main" val="0"/>
              </a:ext>
            </a:extLst>
          </a:blip>
          <a:srcRect l="10187" t="16329" r="11188" b="16337"/>
          <a:stretch/>
        </p:blipFill>
        <p:spPr>
          <a:xfrm flipH="1">
            <a:off x="4469558" y="11276810"/>
            <a:ext cx="2751534" cy="2160000"/>
          </a:xfrm>
          <a:prstGeom prst="rect">
            <a:avLst/>
          </a:prstGeom>
        </p:spPr>
      </p:pic>
      <p:pic>
        <p:nvPicPr>
          <p:cNvPr id="3" name="Picture 2">
            <a:extLst>
              <a:ext uri="{FF2B5EF4-FFF2-40B4-BE49-F238E27FC236}">
                <a16:creationId xmlns:a16="http://schemas.microsoft.com/office/drawing/2014/main" id="{71758B65-D1B1-4894-A4C6-001DEA32EB8E}"/>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4900" t="16614" r="52767" b="3263"/>
          <a:stretch/>
        </p:blipFill>
        <p:spPr>
          <a:xfrm>
            <a:off x="18081672" y="1256085"/>
            <a:ext cx="5807027" cy="5018568"/>
          </a:xfrm>
          <a:prstGeom prst="rect">
            <a:avLst/>
          </a:prstGeom>
        </p:spPr>
      </p:pic>
    </p:spTree>
    <p:extLst>
      <p:ext uri="{BB962C8B-B14F-4D97-AF65-F5344CB8AC3E}">
        <p14:creationId xmlns:p14="http://schemas.microsoft.com/office/powerpoint/2010/main" val="2554911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26930" y="628794"/>
            <a:ext cx="1183663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HARDWARE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241DC94-5BD6-4ABC-A371-632EB48AF526}"/>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76159" y="2250641"/>
            <a:ext cx="14138180" cy="9397603"/>
          </a:xfrm>
          <a:prstGeom prst="rect">
            <a:avLst/>
          </a:prstGeom>
          <a:ln>
            <a:noFill/>
          </a:ln>
        </p:spPr>
      </p:pic>
      <p:grpSp>
        <p:nvGrpSpPr>
          <p:cNvPr id="5" name="Group 4">
            <a:extLst>
              <a:ext uri="{FF2B5EF4-FFF2-40B4-BE49-F238E27FC236}">
                <a16:creationId xmlns:a16="http://schemas.microsoft.com/office/drawing/2014/main" id="{A2A16F42-A693-466D-A9F4-B1CF7A45F33E}"/>
              </a:ext>
            </a:extLst>
          </p:cNvPr>
          <p:cNvGrpSpPr/>
          <p:nvPr/>
        </p:nvGrpSpPr>
        <p:grpSpPr>
          <a:xfrm>
            <a:off x="3897593" y="12022761"/>
            <a:ext cx="19017271" cy="646331"/>
            <a:chOff x="3822192" y="11946336"/>
            <a:chExt cx="19017271" cy="646331"/>
          </a:xfrm>
        </p:grpSpPr>
        <p:sp>
          <p:nvSpPr>
            <p:cNvPr id="4" name="Rectangle: Rounded Corners 3">
              <a:extLst>
                <a:ext uri="{FF2B5EF4-FFF2-40B4-BE49-F238E27FC236}">
                  <a16:creationId xmlns:a16="http://schemas.microsoft.com/office/drawing/2014/main" id="{5C550AC2-9F2E-4DFE-A040-2A9C71BEC4CC}"/>
                </a:ext>
              </a:extLst>
            </p:cNvPr>
            <p:cNvSpPr/>
            <p:nvPr/>
          </p:nvSpPr>
          <p:spPr>
            <a:xfrm>
              <a:off x="3822192" y="11946336"/>
              <a:ext cx="15495312" cy="646331"/>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grpSp>
          <p:nvGrpSpPr>
            <p:cNvPr id="2" name="Group 1">
              <a:extLst>
                <a:ext uri="{FF2B5EF4-FFF2-40B4-BE49-F238E27FC236}">
                  <a16:creationId xmlns:a16="http://schemas.microsoft.com/office/drawing/2014/main" id="{17D7C1E8-A71C-4388-A1B9-C3141AAE2DF3}"/>
                </a:ext>
              </a:extLst>
            </p:cNvPr>
            <p:cNvGrpSpPr/>
            <p:nvPr/>
          </p:nvGrpSpPr>
          <p:grpSpPr>
            <a:xfrm>
              <a:off x="3973269" y="11946336"/>
              <a:ext cx="18866194" cy="646331"/>
              <a:chOff x="4069461" y="11465664"/>
              <a:chExt cx="18866194" cy="646331"/>
            </a:xfrm>
          </p:grpSpPr>
          <p:sp>
            <p:nvSpPr>
              <p:cNvPr id="3" name="TextBox 2">
                <a:extLst>
                  <a:ext uri="{FF2B5EF4-FFF2-40B4-BE49-F238E27FC236}">
                    <a16:creationId xmlns:a16="http://schemas.microsoft.com/office/drawing/2014/main" id="{B4E3E7B9-7502-4372-94D5-37210C33AA39}"/>
                  </a:ext>
                </a:extLst>
              </p:cNvPr>
              <p:cNvSpPr txBox="1"/>
              <p:nvPr/>
            </p:nvSpPr>
            <p:spPr>
              <a:xfrm>
                <a:off x="4069461" y="11465664"/>
                <a:ext cx="18866194" cy="646331"/>
              </a:xfrm>
              <a:prstGeom prst="rect">
                <a:avLst/>
              </a:prstGeom>
              <a:noFill/>
            </p:spPr>
            <p:txBody>
              <a:bodyPr wrap="square" rtlCol="0">
                <a:spAutoFit/>
              </a:bodyPr>
              <a:lstStyle/>
              <a:p>
                <a:r>
                  <a:rPr lang="en-IN" b="1" spc="600" dirty="0">
                    <a:solidFill>
                      <a:schemeClr val="accent2">
                        <a:lumMod val="75000"/>
                      </a:schemeClr>
                    </a:solidFill>
                    <a:latin typeface="Montserrat Hairline"/>
                  </a:rPr>
                  <a:t>Soldiers unit </a:t>
                </a:r>
                <a:r>
                  <a:rPr lang="en-IN" spc="600" dirty="0">
                    <a:solidFill>
                      <a:schemeClr val="bg1"/>
                    </a:solidFill>
                    <a:latin typeface="Montserrat Hairline"/>
                  </a:rPr>
                  <a:t>(Health and Position data)</a:t>
                </a:r>
                <a:r>
                  <a:rPr lang="en-IN" spc="600" dirty="0">
                    <a:solidFill>
                      <a:srgbClr val="000000"/>
                    </a:solidFill>
                    <a:latin typeface="Montserrat Hairline"/>
                  </a:rPr>
                  <a:t>      </a:t>
                </a:r>
                <a:r>
                  <a:rPr lang="en-IN" b="1" spc="600" dirty="0">
                    <a:solidFill>
                      <a:schemeClr val="accent2">
                        <a:lumMod val="75000"/>
                      </a:schemeClr>
                    </a:solidFill>
                    <a:latin typeface="Montserrat Hairline"/>
                  </a:rPr>
                  <a:t>Squadron unit</a:t>
                </a:r>
                <a:endParaRPr lang="en-IN" b="1" spc="300" dirty="0">
                  <a:solidFill>
                    <a:schemeClr val="accent2">
                      <a:lumMod val="75000"/>
                    </a:schemeClr>
                  </a:solidFill>
                  <a:latin typeface="Montserrat Hairline"/>
                </a:endParaRPr>
              </a:p>
            </p:txBody>
          </p:sp>
          <p:cxnSp>
            <p:nvCxnSpPr>
              <p:cNvPr id="10" name="Straight Arrow Connector 9">
                <a:extLst>
                  <a:ext uri="{FF2B5EF4-FFF2-40B4-BE49-F238E27FC236}">
                    <a16:creationId xmlns:a16="http://schemas.microsoft.com/office/drawing/2014/main" id="{A17B5AAD-3EA9-4A3F-AD79-E9E7B0FD45BF}"/>
                  </a:ext>
                </a:extLst>
              </p:cNvPr>
              <p:cNvCxnSpPr/>
              <p:nvPr/>
            </p:nvCxnSpPr>
            <p:spPr>
              <a:xfrm>
                <a:off x="14600592" y="11813604"/>
                <a:ext cx="720000" cy="0"/>
              </a:xfrm>
              <a:prstGeom prst="straightConnector1">
                <a:avLst/>
              </a:prstGeom>
              <a:ln>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grpSp>
      </p:grpSp>
      <p:sp>
        <p:nvSpPr>
          <p:cNvPr id="12" name="TextBox 11">
            <a:extLst>
              <a:ext uri="{FF2B5EF4-FFF2-40B4-BE49-F238E27FC236}">
                <a16:creationId xmlns:a16="http://schemas.microsoft.com/office/drawing/2014/main" id="{8C4C1FA9-2ED6-495D-A9BF-F346D096C7F7}"/>
              </a:ext>
            </a:extLst>
          </p:cNvPr>
          <p:cNvSpPr txBox="1"/>
          <p:nvPr/>
        </p:nvSpPr>
        <p:spPr>
          <a:xfrm>
            <a:off x="4494025" y="10805088"/>
            <a:ext cx="14302447" cy="523220"/>
          </a:xfrm>
          <a:prstGeom prst="rect">
            <a:avLst/>
          </a:prstGeom>
          <a:noFill/>
        </p:spPr>
        <p:txBody>
          <a:bodyPr wrap="square" rtlCol="0">
            <a:spAutoFit/>
          </a:bodyPr>
          <a:lstStyle/>
          <a:p>
            <a:pPr algn="ctr"/>
            <a:r>
              <a:rPr lang="en-IN" sz="2800" b="1" spc="300" dirty="0">
                <a:solidFill>
                  <a:schemeClr val="accent2">
                    <a:lumMod val="75000"/>
                  </a:schemeClr>
                </a:solidFill>
                <a:latin typeface="Montserrat Hairline"/>
              </a:rPr>
              <a:t>Block diagram</a:t>
            </a:r>
          </a:p>
        </p:txBody>
      </p:sp>
    </p:spTree>
    <p:extLst>
      <p:ext uri="{BB962C8B-B14F-4D97-AF65-F5344CB8AC3E}">
        <p14:creationId xmlns:p14="http://schemas.microsoft.com/office/powerpoint/2010/main" val="2045018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26930" y="628794"/>
            <a:ext cx="1183663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HARDWARE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7C6C1EA-2544-4C20-8A88-411AEB2AF667}"/>
              </a:ext>
            </a:extLst>
          </p:cNvPr>
          <p:cNvGrpSpPr/>
          <p:nvPr/>
        </p:nvGrpSpPr>
        <p:grpSpPr>
          <a:xfrm>
            <a:off x="1528763" y="2436549"/>
            <a:ext cx="21320124" cy="9999292"/>
            <a:chOff x="1528763" y="2436549"/>
            <a:chExt cx="21320124" cy="9999292"/>
          </a:xfrm>
        </p:grpSpPr>
        <p:sp>
          <p:nvSpPr>
            <p:cNvPr id="11" name="Rectangle 10">
              <a:extLst>
                <a:ext uri="{FF2B5EF4-FFF2-40B4-BE49-F238E27FC236}">
                  <a16:creationId xmlns:a16="http://schemas.microsoft.com/office/drawing/2014/main" id="{B719B653-8E81-44A2-9EF0-738E109FE6C1}"/>
                </a:ext>
              </a:extLst>
            </p:cNvPr>
            <p:cNvSpPr/>
            <p:nvPr/>
          </p:nvSpPr>
          <p:spPr>
            <a:xfrm>
              <a:off x="1528763" y="2436549"/>
              <a:ext cx="21320124" cy="99992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pic>
          <p:nvPicPr>
            <p:cNvPr id="12" name="Picture 11">
              <a:extLst>
                <a:ext uri="{FF2B5EF4-FFF2-40B4-BE49-F238E27FC236}">
                  <a16:creationId xmlns:a16="http://schemas.microsoft.com/office/drawing/2014/main" id="{61D12057-E803-485F-8BA6-8700A8E6229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4276" t="11988" r="14366" b="11880"/>
            <a:stretch/>
          </p:blipFill>
          <p:spPr>
            <a:xfrm>
              <a:off x="6720713" y="3276049"/>
              <a:ext cx="10936224" cy="8320292"/>
            </a:xfrm>
            <a:prstGeom prst="rect">
              <a:avLst/>
            </a:prstGeom>
          </p:spPr>
        </p:pic>
      </p:grpSp>
    </p:spTree>
    <p:extLst>
      <p:ext uri="{BB962C8B-B14F-4D97-AF65-F5344CB8AC3E}">
        <p14:creationId xmlns:p14="http://schemas.microsoft.com/office/powerpoint/2010/main" val="249167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26930" y="628794"/>
            <a:ext cx="1183663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HARDWARE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6ACDAAF-5BA6-48A0-9911-BD5089C78FCF}"/>
              </a:ext>
            </a:extLst>
          </p:cNvPr>
          <p:cNvGrpSpPr/>
          <p:nvPr/>
        </p:nvGrpSpPr>
        <p:grpSpPr>
          <a:xfrm>
            <a:off x="1528763" y="2419351"/>
            <a:ext cx="21320124" cy="10000800"/>
            <a:chOff x="1528763" y="2436549"/>
            <a:chExt cx="21320124" cy="9999292"/>
          </a:xfrm>
        </p:grpSpPr>
        <p:sp>
          <p:nvSpPr>
            <p:cNvPr id="9" name="Rectangle 8">
              <a:extLst>
                <a:ext uri="{FF2B5EF4-FFF2-40B4-BE49-F238E27FC236}">
                  <a16:creationId xmlns:a16="http://schemas.microsoft.com/office/drawing/2014/main" id="{82417C2F-8C32-4346-8CF6-B5C1D7EFAA23}"/>
                </a:ext>
              </a:extLst>
            </p:cNvPr>
            <p:cNvSpPr/>
            <p:nvPr/>
          </p:nvSpPr>
          <p:spPr>
            <a:xfrm>
              <a:off x="1528763" y="2436549"/>
              <a:ext cx="21320124" cy="999929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pic>
          <p:nvPicPr>
            <p:cNvPr id="13" name="Picture 12">
              <a:extLst>
                <a:ext uri="{FF2B5EF4-FFF2-40B4-BE49-F238E27FC236}">
                  <a16:creationId xmlns:a16="http://schemas.microsoft.com/office/drawing/2014/main" id="{D22552F1-A68C-4C3B-9613-C083CE7A470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91" t="9969" r="2024" b="10845"/>
            <a:stretch/>
          </p:blipFill>
          <p:spPr>
            <a:xfrm>
              <a:off x="3565739" y="3732565"/>
              <a:ext cx="17246172" cy="7407260"/>
            </a:xfrm>
            <a:prstGeom prst="rect">
              <a:avLst/>
            </a:prstGeom>
          </p:spPr>
        </p:pic>
      </p:grpSp>
    </p:spTree>
    <p:extLst>
      <p:ext uri="{BB962C8B-B14F-4D97-AF65-F5344CB8AC3E}">
        <p14:creationId xmlns:p14="http://schemas.microsoft.com/office/powerpoint/2010/main" val="1305543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26930" y="628794"/>
            <a:ext cx="1183663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HARDWARE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2A16F42-A693-466D-A9F4-B1CF7A45F33E}"/>
              </a:ext>
            </a:extLst>
          </p:cNvPr>
          <p:cNvGrpSpPr/>
          <p:nvPr/>
        </p:nvGrpSpPr>
        <p:grpSpPr>
          <a:xfrm>
            <a:off x="5516841" y="12047534"/>
            <a:ext cx="14508519" cy="646331"/>
            <a:chOff x="3822192" y="11946336"/>
            <a:chExt cx="18341960" cy="646331"/>
          </a:xfrm>
        </p:grpSpPr>
        <p:sp>
          <p:nvSpPr>
            <p:cNvPr id="4" name="Rectangle: Rounded Corners 3">
              <a:extLst>
                <a:ext uri="{FF2B5EF4-FFF2-40B4-BE49-F238E27FC236}">
                  <a16:creationId xmlns:a16="http://schemas.microsoft.com/office/drawing/2014/main" id="{5C550AC2-9F2E-4DFE-A040-2A9C71BEC4CC}"/>
                </a:ext>
              </a:extLst>
            </p:cNvPr>
            <p:cNvSpPr/>
            <p:nvPr/>
          </p:nvSpPr>
          <p:spPr>
            <a:xfrm>
              <a:off x="3822192" y="11946336"/>
              <a:ext cx="15495312" cy="646331"/>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grpSp>
          <p:nvGrpSpPr>
            <p:cNvPr id="2" name="Group 1">
              <a:extLst>
                <a:ext uri="{FF2B5EF4-FFF2-40B4-BE49-F238E27FC236}">
                  <a16:creationId xmlns:a16="http://schemas.microsoft.com/office/drawing/2014/main" id="{17D7C1E8-A71C-4388-A1B9-C3141AAE2DF3}"/>
                </a:ext>
              </a:extLst>
            </p:cNvPr>
            <p:cNvGrpSpPr/>
            <p:nvPr/>
          </p:nvGrpSpPr>
          <p:grpSpPr>
            <a:xfrm>
              <a:off x="3973269" y="11946336"/>
              <a:ext cx="18190883" cy="646331"/>
              <a:chOff x="4069461" y="11465664"/>
              <a:chExt cx="18190883" cy="646331"/>
            </a:xfrm>
          </p:grpSpPr>
          <p:sp>
            <p:nvSpPr>
              <p:cNvPr id="3" name="TextBox 2">
                <a:extLst>
                  <a:ext uri="{FF2B5EF4-FFF2-40B4-BE49-F238E27FC236}">
                    <a16:creationId xmlns:a16="http://schemas.microsoft.com/office/drawing/2014/main" id="{B4E3E7B9-7502-4372-94D5-37210C33AA39}"/>
                  </a:ext>
                </a:extLst>
              </p:cNvPr>
              <p:cNvSpPr txBox="1"/>
              <p:nvPr/>
            </p:nvSpPr>
            <p:spPr>
              <a:xfrm>
                <a:off x="4069461" y="11465664"/>
                <a:ext cx="18190883" cy="646331"/>
              </a:xfrm>
              <a:prstGeom prst="rect">
                <a:avLst/>
              </a:prstGeom>
              <a:noFill/>
            </p:spPr>
            <p:txBody>
              <a:bodyPr wrap="square" rtlCol="0">
                <a:spAutoFit/>
              </a:bodyPr>
              <a:lstStyle/>
              <a:p>
                <a:r>
                  <a:rPr lang="en-IN" b="1" spc="600" dirty="0">
                    <a:solidFill>
                      <a:schemeClr val="accent2">
                        <a:lumMod val="75000"/>
                      </a:schemeClr>
                    </a:solidFill>
                    <a:latin typeface="Montserrat Hairline"/>
                  </a:rPr>
                  <a:t>Squadron unit </a:t>
                </a:r>
                <a:r>
                  <a:rPr lang="en-IN" spc="600" dirty="0">
                    <a:solidFill>
                      <a:schemeClr val="bg1"/>
                    </a:solidFill>
                    <a:latin typeface="Montserrat Hairline"/>
                  </a:rPr>
                  <a:t>(Health data)</a:t>
                </a:r>
                <a:r>
                  <a:rPr lang="en-IN" spc="600" dirty="0">
                    <a:solidFill>
                      <a:srgbClr val="000000"/>
                    </a:solidFill>
                    <a:latin typeface="Montserrat Hairline"/>
                  </a:rPr>
                  <a:t>      </a:t>
                </a:r>
                <a:r>
                  <a:rPr lang="en-IN" b="1" spc="600" dirty="0">
                    <a:solidFill>
                      <a:schemeClr val="accent2">
                        <a:lumMod val="75000"/>
                      </a:schemeClr>
                    </a:solidFill>
                    <a:latin typeface="Montserrat Hairline"/>
                  </a:rPr>
                  <a:t>Control Room</a:t>
                </a:r>
                <a:endParaRPr lang="en-IN" b="1" spc="300" dirty="0">
                  <a:solidFill>
                    <a:schemeClr val="accent2">
                      <a:lumMod val="75000"/>
                    </a:schemeClr>
                  </a:solidFill>
                  <a:latin typeface="Montserrat Hairline"/>
                </a:endParaRPr>
              </a:p>
            </p:txBody>
          </p:sp>
          <p:cxnSp>
            <p:nvCxnSpPr>
              <p:cNvPr id="10" name="Straight Arrow Connector 9">
                <a:extLst>
                  <a:ext uri="{FF2B5EF4-FFF2-40B4-BE49-F238E27FC236}">
                    <a16:creationId xmlns:a16="http://schemas.microsoft.com/office/drawing/2014/main" id="{A17B5AAD-3EA9-4A3F-AD79-E9E7B0FD45BF}"/>
                  </a:ext>
                </a:extLst>
              </p:cNvPr>
              <p:cNvCxnSpPr/>
              <p:nvPr/>
            </p:nvCxnSpPr>
            <p:spPr>
              <a:xfrm>
                <a:off x="13721515" y="11788829"/>
                <a:ext cx="720000" cy="0"/>
              </a:xfrm>
              <a:prstGeom prst="straightConnector1">
                <a:avLst/>
              </a:prstGeom>
              <a:ln>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grpSp>
      </p:grpSp>
      <p:sp>
        <p:nvSpPr>
          <p:cNvPr id="12" name="TextBox 11">
            <a:extLst>
              <a:ext uri="{FF2B5EF4-FFF2-40B4-BE49-F238E27FC236}">
                <a16:creationId xmlns:a16="http://schemas.microsoft.com/office/drawing/2014/main" id="{8C4C1FA9-2ED6-495D-A9BF-F346D096C7F7}"/>
              </a:ext>
            </a:extLst>
          </p:cNvPr>
          <p:cNvSpPr txBox="1"/>
          <p:nvPr/>
        </p:nvSpPr>
        <p:spPr>
          <a:xfrm>
            <a:off x="5306753" y="10805088"/>
            <a:ext cx="12256816" cy="523220"/>
          </a:xfrm>
          <a:prstGeom prst="rect">
            <a:avLst/>
          </a:prstGeom>
          <a:noFill/>
        </p:spPr>
        <p:txBody>
          <a:bodyPr wrap="square" rtlCol="0">
            <a:spAutoFit/>
          </a:bodyPr>
          <a:lstStyle/>
          <a:p>
            <a:pPr algn="ctr"/>
            <a:r>
              <a:rPr lang="en-IN" sz="2800" b="1" spc="300" dirty="0">
                <a:solidFill>
                  <a:schemeClr val="accent2">
                    <a:lumMod val="75000"/>
                  </a:schemeClr>
                </a:solidFill>
                <a:latin typeface="Montserrat Hairline"/>
              </a:rPr>
              <a:t>Block diagram</a:t>
            </a:r>
          </a:p>
        </p:txBody>
      </p:sp>
      <p:pic>
        <p:nvPicPr>
          <p:cNvPr id="8" name="Picture 7">
            <a:extLst>
              <a:ext uri="{FF2B5EF4-FFF2-40B4-BE49-F238E27FC236}">
                <a16:creationId xmlns:a16="http://schemas.microsoft.com/office/drawing/2014/main" id="{342C0E7A-4CFE-4A32-868B-340E55302303}"/>
              </a:ext>
            </a:extLst>
          </p:cNvPr>
          <p:cNvPicPr>
            <a:picLocks noChangeAspect="1"/>
          </p:cNvPicPr>
          <p:nvPr/>
        </p:nvPicPr>
        <p:blipFill rotWithShape="1">
          <a:blip r:embed="rId3">
            <a:extLst>
              <a:ext uri="{28A0092B-C50C-407E-A947-70E740481C1C}">
                <a14:useLocalDpi xmlns:a14="http://schemas.microsoft.com/office/drawing/2010/main" val="0"/>
              </a:ext>
            </a:extLst>
          </a:blip>
          <a:srcRect l="3730" t="4167" r="3699" b="11000"/>
          <a:stretch/>
        </p:blipFill>
        <p:spPr>
          <a:xfrm>
            <a:off x="5306752" y="2232488"/>
            <a:ext cx="12238613" cy="8274210"/>
          </a:xfrm>
          <a:prstGeom prst="rect">
            <a:avLst/>
          </a:prstGeom>
        </p:spPr>
      </p:pic>
    </p:spTree>
    <p:extLst>
      <p:ext uri="{BB962C8B-B14F-4D97-AF65-F5344CB8AC3E}">
        <p14:creationId xmlns:p14="http://schemas.microsoft.com/office/powerpoint/2010/main" val="4020521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26930" y="628794"/>
            <a:ext cx="1183663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HARDWARE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359EB52-D166-4F10-99A9-201F9EF0FBDC}"/>
              </a:ext>
            </a:extLst>
          </p:cNvPr>
          <p:cNvGrpSpPr/>
          <p:nvPr/>
        </p:nvGrpSpPr>
        <p:grpSpPr>
          <a:xfrm>
            <a:off x="1528763" y="2419351"/>
            <a:ext cx="21320124" cy="10000800"/>
            <a:chOff x="1528763" y="2419351"/>
            <a:chExt cx="21320124" cy="10000800"/>
          </a:xfrm>
        </p:grpSpPr>
        <p:sp>
          <p:nvSpPr>
            <p:cNvPr id="9" name="Rectangle 8">
              <a:extLst>
                <a:ext uri="{FF2B5EF4-FFF2-40B4-BE49-F238E27FC236}">
                  <a16:creationId xmlns:a16="http://schemas.microsoft.com/office/drawing/2014/main" id="{82417C2F-8C32-4346-8CF6-B5C1D7EFAA23}"/>
                </a:ext>
              </a:extLst>
            </p:cNvPr>
            <p:cNvSpPr/>
            <p:nvPr/>
          </p:nvSpPr>
          <p:spPr>
            <a:xfrm>
              <a:off x="1528763" y="2419351"/>
              <a:ext cx="21320124" cy="100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pic>
          <p:nvPicPr>
            <p:cNvPr id="4" name="Picture 3">
              <a:extLst>
                <a:ext uri="{FF2B5EF4-FFF2-40B4-BE49-F238E27FC236}">
                  <a16:creationId xmlns:a16="http://schemas.microsoft.com/office/drawing/2014/main" id="{27E91316-0919-4A82-95D9-B08F1EDE1645}"/>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6015" t="21002" r="6042" b="22342"/>
            <a:stretch/>
          </p:blipFill>
          <p:spPr>
            <a:xfrm>
              <a:off x="4814861" y="3245499"/>
              <a:ext cx="14747927" cy="8033952"/>
            </a:xfrm>
            <a:prstGeom prst="rect">
              <a:avLst/>
            </a:prstGeom>
          </p:spPr>
        </p:pic>
      </p:grpSp>
    </p:spTree>
    <p:extLst>
      <p:ext uri="{BB962C8B-B14F-4D97-AF65-F5344CB8AC3E}">
        <p14:creationId xmlns:p14="http://schemas.microsoft.com/office/powerpoint/2010/main" val="3398759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726930" y="628794"/>
            <a:ext cx="1183663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HARDWARE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52DA6E7-AA28-4233-90B3-317D3BC7132D}"/>
              </a:ext>
            </a:extLst>
          </p:cNvPr>
          <p:cNvGrpSpPr/>
          <p:nvPr/>
        </p:nvGrpSpPr>
        <p:grpSpPr>
          <a:xfrm>
            <a:off x="1528763" y="2419351"/>
            <a:ext cx="21320124" cy="10000800"/>
            <a:chOff x="1528763" y="2419351"/>
            <a:chExt cx="21320124" cy="10000800"/>
          </a:xfrm>
        </p:grpSpPr>
        <p:sp>
          <p:nvSpPr>
            <p:cNvPr id="9" name="Rectangle 8">
              <a:extLst>
                <a:ext uri="{FF2B5EF4-FFF2-40B4-BE49-F238E27FC236}">
                  <a16:creationId xmlns:a16="http://schemas.microsoft.com/office/drawing/2014/main" id="{82417C2F-8C32-4346-8CF6-B5C1D7EFAA23}"/>
                </a:ext>
              </a:extLst>
            </p:cNvPr>
            <p:cNvSpPr/>
            <p:nvPr/>
          </p:nvSpPr>
          <p:spPr>
            <a:xfrm>
              <a:off x="1528763" y="2419351"/>
              <a:ext cx="21320124" cy="100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pic>
          <p:nvPicPr>
            <p:cNvPr id="3" name="Picture 2">
              <a:extLst>
                <a:ext uri="{FF2B5EF4-FFF2-40B4-BE49-F238E27FC236}">
                  <a16:creationId xmlns:a16="http://schemas.microsoft.com/office/drawing/2014/main" id="{6E4BD930-A6E5-4CAD-B106-57BA16FDC7A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Effect>
                        <a14:brightnessContrast bright="-20000" contrast="40000"/>
                      </a14:imgEffect>
                    </a14:imgLayer>
                  </a14:imgProps>
                </a:ext>
                <a:ext uri="{28A0092B-C50C-407E-A947-70E740481C1C}">
                  <a14:useLocalDpi xmlns:a14="http://schemas.microsoft.com/office/drawing/2010/main" val="0"/>
                </a:ext>
              </a:extLst>
            </a:blip>
            <a:srcRect l="753" t="12509" r="832" b="7189"/>
            <a:stretch/>
          </p:blipFill>
          <p:spPr>
            <a:xfrm>
              <a:off x="4490047" y="3822699"/>
              <a:ext cx="15397556" cy="7473949"/>
            </a:xfrm>
            <a:prstGeom prst="rect">
              <a:avLst/>
            </a:prstGeom>
          </p:spPr>
        </p:pic>
      </p:grpSp>
    </p:spTree>
    <p:extLst>
      <p:ext uri="{BB962C8B-B14F-4D97-AF65-F5344CB8AC3E}">
        <p14:creationId xmlns:p14="http://schemas.microsoft.com/office/powerpoint/2010/main" val="3780836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86069" y="564681"/>
            <a:ext cx="13805511"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FINAL PRODUCT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C4C1FA9-2ED6-495D-A9BF-F346D096C7F7}"/>
              </a:ext>
            </a:extLst>
          </p:cNvPr>
          <p:cNvSpPr txBox="1"/>
          <p:nvPr/>
        </p:nvSpPr>
        <p:spPr>
          <a:xfrm>
            <a:off x="2784979" y="10885517"/>
            <a:ext cx="17282160" cy="523220"/>
          </a:xfrm>
          <a:prstGeom prst="rect">
            <a:avLst/>
          </a:prstGeom>
          <a:noFill/>
        </p:spPr>
        <p:txBody>
          <a:bodyPr wrap="square" rtlCol="0">
            <a:spAutoFit/>
          </a:bodyPr>
          <a:lstStyle/>
          <a:p>
            <a:pPr algn="ctr"/>
            <a:r>
              <a:rPr lang="en-IN" sz="2800" b="1" spc="300" dirty="0">
                <a:solidFill>
                  <a:schemeClr val="accent2">
                    <a:lumMod val="75000"/>
                  </a:schemeClr>
                </a:solidFill>
                <a:latin typeface="Montserrat Hairline"/>
              </a:rPr>
              <a:t>Block diagram</a:t>
            </a:r>
          </a:p>
        </p:txBody>
      </p:sp>
      <p:pic>
        <p:nvPicPr>
          <p:cNvPr id="8" name="Picture 7">
            <a:extLst>
              <a:ext uri="{FF2B5EF4-FFF2-40B4-BE49-F238E27FC236}">
                <a16:creationId xmlns:a16="http://schemas.microsoft.com/office/drawing/2014/main" id="{9319A8C5-EC61-410F-9C1F-43B555FF3FC1}"/>
              </a:ext>
            </a:extLst>
          </p:cNvPr>
          <p:cNvPicPr>
            <a:picLocks noChangeAspect="1"/>
          </p:cNvPicPr>
          <p:nvPr/>
        </p:nvPicPr>
        <p:blipFill rotWithShape="1">
          <a:blip r:embed="rId3">
            <a:extLst>
              <a:ext uri="{28A0092B-C50C-407E-A947-70E740481C1C}">
                <a14:useLocalDpi xmlns:a14="http://schemas.microsoft.com/office/drawing/2010/main" val="0"/>
              </a:ext>
            </a:extLst>
          </a:blip>
          <a:srcRect l="2075" t="3347" r="5069" b="11156"/>
          <a:stretch/>
        </p:blipFill>
        <p:spPr>
          <a:xfrm>
            <a:off x="3004166" y="2224578"/>
            <a:ext cx="17282160" cy="8339062"/>
          </a:xfrm>
          <a:prstGeom prst="rect">
            <a:avLst/>
          </a:prstGeom>
        </p:spPr>
      </p:pic>
      <p:grpSp>
        <p:nvGrpSpPr>
          <p:cNvPr id="9" name="Group 8">
            <a:extLst>
              <a:ext uri="{FF2B5EF4-FFF2-40B4-BE49-F238E27FC236}">
                <a16:creationId xmlns:a16="http://schemas.microsoft.com/office/drawing/2014/main" id="{B1C4D265-CC63-43E0-B8D6-A3083A3BEB99}"/>
              </a:ext>
            </a:extLst>
          </p:cNvPr>
          <p:cNvGrpSpPr/>
          <p:nvPr/>
        </p:nvGrpSpPr>
        <p:grpSpPr>
          <a:xfrm>
            <a:off x="2191867" y="11956039"/>
            <a:ext cx="22003158" cy="646331"/>
            <a:chOff x="2191866" y="11857882"/>
            <a:chExt cx="22003160" cy="646331"/>
          </a:xfrm>
        </p:grpSpPr>
        <p:grpSp>
          <p:nvGrpSpPr>
            <p:cNvPr id="5" name="Group 4">
              <a:extLst>
                <a:ext uri="{FF2B5EF4-FFF2-40B4-BE49-F238E27FC236}">
                  <a16:creationId xmlns:a16="http://schemas.microsoft.com/office/drawing/2014/main" id="{A2A16F42-A693-466D-A9F4-B1CF7A45F33E}"/>
                </a:ext>
              </a:extLst>
            </p:cNvPr>
            <p:cNvGrpSpPr/>
            <p:nvPr/>
          </p:nvGrpSpPr>
          <p:grpSpPr>
            <a:xfrm>
              <a:off x="2191866" y="11857882"/>
              <a:ext cx="22003160" cy="646331"/>
              <a:chOff x="3822192" y="11946336"/>
              <a:chExt cx="18033014" cy="646331"/>
            </a:xfrm>
          </p:grpSpPr>
          <p:sp>
            <p:nvSpPr>
              <p:cNvPr id="4" name="Rectangle: Rounded Corners 3">
                <a:extLst>
                  <a:ext uri="{FF2B5EF4-FFF2-40B4-BE49-F238E27FC236}">
                    <a16:creationId xmlns:a16="http://schemas.microsoft.com/office/drawing/2014/main" id="{5C550AC2-9F2E-4DFE-A040-2A9C71BEC4CC}"/>
                  </a:ext>
                </a:extLst>
              </p:cNvPr>
              <p:cNvSpPr/>
              <p:nvPr/>
            </p:nvSpPr>
            <p:spPr>
              <a:xfrm>
                <a:off x="3822192" y="11946336"/>
                <a:ext cx="15495312" cy="646331"/>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grpSp>
            <p:nvGrpSpPr>
              <p:cNvPr id="2" name="Group 1">
                <a:extLst>
                  <a:ext uri="{FF2B5EF4-FFF2-40B4-BE49-F238E27FC236}">
                    <a16:creationId xmlns:a16="http://schemas.microsoft.com/office/drawing/2014/main" id="{17D7C1E8-A71C-4388-A1B9-C3141AAE2DF3}"/>
                  </a:ext>
                </a:extLst>
              </p:cNvPr>
              <p:cNvGrpSpPr/>
              <p:nvPr/>
            </p:nvGrpSpPr>
            <p:grpSpPr>
              <a:xfrm>
                <a:off x="3822193" y="11946336"/>
                <a:ext cx="18033013" cy="584775"/>
                <a:chOff x="3918385" y="11465664"/>
                <a:chExt cx="18033013" cy="584775"/>
              </a:xfrm>
            </p:grpSpPr>
            <p:sp>
              <p:nvSpPr>
                <p:cNvPr id="3" name="TextBox 2">
                  <a:extLst>
                    <a:ext uri="{FF2B5EF4-FFF2-40B4-BE49-F238E27FC236}">
                      <a16:creationId xmlns:a16="http://schemas.microsoft.com/office/drawing/2014/main" id="{B4E3E7B9-7502-4372-94D5-37210C33AA39}"/>
                    </a:ext>
                  </a:extLst>
                </p:cNvPr>
                <p:cNvSpPr txBox="1"/>
                <p:nvPr/>
              </p:nvSpPr>
              <p:spPr>
                <a:xfrm>
                  <a:off x="3918385" y="11465664"/>
                  <a:ext cx="18033013" cy="584775"/>
                </a:xfrm>
                <a:prstGeom prst="rect">
                  <a:avLst/>
                </a:prstGeom>
                <a:noFill/>
              </p:spPr>
              <p:txBody>
                <a:bodyPr wrap="square" rtlCol="0">
                  <a:spAutoFit/>
                </a:bodyPr>
                <a:lstStyle/>
                <a:p>
                  <a:r>
                    <a:rPr lang="en-IN" sz="3200" b="1" spc="600" dirty="0">
                      <a:solidFill>
                        <a:schemeClr val="accent2">
                          <a:lumMod val="75000"/>
                        </a:schemeClr>
                      </a:solidFill>
                      <a:latin typeface="Montserrat Hairline"/>
                    </a:rPr>
                    <a:t>Soldiers unit </a:t>
                  </a:r>
                  <a:r>
                    <a:rPr lang="en-IN" sz="3200" spc="600" dirty="0">
                      <a:solidFill>
                        <a:schemeClr val="bg1"/>
                      </a:solidFill>
                      <a:latin typeface="Montserrat Hairline"/>
                    </a:rPr>
                    <a:t>(Health and Position data)</a:t>
                  </a:r>
                  <a:r>
                    <a:rPr lang="en-IN" sz="3200" spc="600" dirty="0">
                      <a:solidFill>
                        <a:srgbClr val="000000"/>
                      </a:solidFill>
                      <a:latin typeface="Montserrat Hairline"/>
                    </a:rPr>
                    <a:t>       </a:t>
                  </a:r>
                  <a:r>
                    <a:rPr lang="en-IN" sz="3200" b="1" spc="600" dirty="0">
                      <a:solidFill>
                        <a:schemeClr val="accent2">
                          <a:lumMod val="75000"/>
                        </a:schemeClr>
                      </a:solidFill>
                      <a:latin typeface="Montserrat Hairline"/>
                    </a:rPr>
                    <a:t>Squadron unit        Control Room</a:t>
                  </a:r>
                  <a:endParaRPr lang="en-IN" sz="3200" b="1" spc="300" dirty="0">
                    <a:solidFill>
                      <a:schemeClr val="accent2">
                        <a:lumMod val="75000"/>
                      </a:schemeClr>
                    </a:solidFill>
                    <a:latin typeface="Montserrat Hairline"/>
                  </a:endParaRPr>
                </a:p>
              </p:txBody>
            </p:sp>
            <p:cxnSp>
              <p:nvCxnSpPr>
                <p:cNvPr id="10" name="Straight Arrow Connector 9">
                  <a:extLst>
                    <a:ext uri="{FF2B5EF4-FFF2-40B4-BE49-F238E27FC236}">
                      <a16:creationId xmlns:a16="http://schemas.microsoft.com/office/drawing/2014/main" id="{A17B5AAD-3EA9-4A3F-AD79-E9E7B0FD45BF}"/>
                    </a:ext>
                  </a:extLst>
                </p:cNvPr>
                <p:cNvCxnSpPr/>
                <p:nvPr/>
              </p:nvCxnSpPr>
              <p:spPr>
                <a:xfrm>
                  <a:off x="11882698" y="11787541"/>
                  <a:ext cx="720000" cy="0"/>
                </a:xfrm>
                <a:prstGeom prst="straightConnector1">
                  <a:avLst/>
                </a:prstGeom>
                <a:ln>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grpSp>
        </p:grpSp>
        <p:cxnSp>
          <p:nvCxnSpPr>
            <p:cNvPr id="13" name="Straight Arrow Connector 12">
              <a:extLst>
                <a:ext uri="{FF2B5EF4-FFF2-40B4-BE49-F238E27FC236}">
                  <a16:creationId xmlns:a16="http://schemas.microsoft.com/office/drawing/2014/main" id="{822A15F1-AD2B-4DFC-98E5-A68606169BB1}"/>
                </a:ext>
              </a:extLst>
            </p:cNvPr>
            <p:cNvCxnSpPr/>
            <p:nvPr/>
          </p:nvCxnSpPr>
          <p:spPr>
            <a:xfrm>
              <a:off x="16467576" y="12179759"/>
              <a:ext cx="976588" cy="0"/>
            </a:xfrm>
            <a:prstGeom prst="straightConnector1">
              <a:avLst/>
            </a:prstGeom>
            <a:ln>
              <a:solidFill>
                <a:schemeClr val="accent2">
                  <a:lumMod val="75000"/>
                </a:schemeClr>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934594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87672" y="572598"/>
            <a:ext cx="13802305"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FINAL PRODUCT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6E65FCB-705C-4F63-A479-99451E393F38}"/>
              </a:ext>
            </a:extLst>
          </p:cNvPr>
          <p:cNvGrpSpPr/>
          <p:nvPr/>
        </p:nvGrpSpPr>
        <p:grpSpPr>
          <a:xfrm>
            <a:off x="1528763" y="2436549"/>
            <a:ext cx="21320124" cy="10000800"/>
            <a:chOff x="1528763" y="2436549"/>
            <a:chExt cx="21320124" cy="10000800"/>
          </a:xfrm>
        </p:grpSpPr>
        <p:sp>
          <p:nvSpPr>
            <p:cNvPr id="6" name="Rectangle 5">
              <a:extLst>
                <a:ext uri="{FF2B5EF4-FFF2-40B4-BE49-F238E27FC236}">
                  <a16:creationId xmlns:a16="http://schemas.microsoft.com/office/drawing/2014/main" id="{35429196-CFF9-4016-9E16-D73FA9287BF4}"/>
                </a:ext>
              </a:extLst>
            </p:cNvPr>
            <p:cNvSpPr/>
            <p:nvPr/>
          </p:nvSpPr>
          <p:spPr>
            <a:xfrm>
              <a:off x="1528763" y="2436549"/>
              <a:ext cx="21320124" cy="100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pic>
          <p:nvPicPr>
            <p:cNvPr id="2" name="Picture 1">
              <a:extLst>
                <a:ext uri="{FF2B5EF4-FFF2-40B4-BE49-F238E27FC236}">
                  <a16:creationId xmlns:a16="http://schemas.microsoft.com/office/drawing/2014/main" id="{5214691D-24CD-4C0F-B535-171E4F2F4E9E}"/>
                </a:ext>
              </a:extLst>
            </p:cNvPr>
            <p:cNvPicPr>
              <a:picLocks noChangeAspect="1"/>
            </p:cNvPicPr>
            <p:nvPr/>
          </p:nvPicPr>
          <p:blipFill rotWithShape="1">
            <a:blip r:embed="rId3">
              <a:extLst>
                <a:ext uri="{28A0092B-C50C-407E-A947-70E740481C1C}">
                  <a14:useLocalDpi xmlns:a14="http://schemas.microsoft.com/office/drawing/2010/main" val="0"/>
                </a:ext>
              </a:extLst>
            </a:blip>
            <a:srcRect l="8669" t="9544" r="5843" b="18442"/>
            <a:stretch/>
          </p:blipFill>
          <p:spPr>
            <a:xfrm>
              <a:off x="2604052" y="2436549"/>
              <a:ext cx="8773469" cy="10000800"/>
            </a:xfrm>
            <a:prstGeom prst="rect">
              <a:avLst/>
            </a:prstGeom>
          </p:spPr>
        </p:pic>
        <p:sp>
          <p:nvSpPr>
            <p:cNvPr id="15" name="Rectangle: Rounded Corners 14">
              <a:extLst>
                <a:ext uri="{FF2B5EF4-FFF2-40B4-BE49-F238E27FC236}">
                  <a16:creationId xmlns:a16="http://schemas.microsoft.com/office/drawing/2014/main" id="{1B1888B9-03AA-4D7A-9A01-69FF1F70D282}"/>
                </a:ext>
              </a:extLst>
            </p:cNvPr>
            <p:cNvSpPr/>
            <p:nvPr/>
          </p:nvSpPr>
          <p:spPr>
            <a:xfrm>
              <a:off x="14123598" y="3968715"/>
              <a:ext cx="6100700" cy="1007104"/>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0" dirty="0">
                  <a:solidFill>
                    <a:schemeClr val="accent2">
                      <a:lumMod val="75000"/>
                    </a:schemeClr>
                  </a:solidFill>
                  <a:latin typeface="Montserrat Hairline"/>
                </a:rPr>
                <a:t>SOLDIER’S PACK</a:t>
              </a:r>
              <a:endParaRPr lang="en-IN" sz="2800" b="1" spc="1500" dirty="0">
                <a:solidFill>
                  <a:schemeClr val="accent2">
                    <a:lumMod val="75000"/>
                  </a:schemeClr>
                </a:solidFill>
                <a:latin typeface="Montserrat Hairline"/>
              </a:endParaRPr>
            </a:p>
          </p:txBody>
        </p:sp>
        <p:grpSp>
          <p:nvGrpSpPr>
            <p:cNvPr id="30" name="Group 29">
              <a:extLst>
                <a:ext uri="{FF2B5EF4-FFF2-40B4-BE49-F238E27FC236}">
                  <a16:creationId xmlns:a16="http://schemas.microsoft.com/office/drawing/2014/main" id="{ACAA76F3-49B3-434C-A4F8-BD54213C4B64}"/>
                </a:ext>
              </a:extLst>
            </p:cNvPr>
            <p:cNvGrpSpPr/>
            <p:nvPr/>
          </p:nvGrpSpPr>
          <p:grpSpPr>
            <a:xfrm>
              <a:off x="14123598" y="5475052"/>
              <a:ext cx="7307790" cy="5632311"/>
              <a:chOff x="14123598" y="5475052"/>
              <a:chExt cx="7307790" cy="5632311"/>
            </a:xfrm>
          </p:grpSpPr>
          <p:sp>
            <p:nvSpPr>
              <p:cNvPr id="19" name="TextBox 18">
                <a:extLst>
                  <a:ext uri="{FF2B5EF4-FFF2-40B4-BE49-F238E27FC236}">
                    <a16:creationId xmlns:a16="http://schemas.microsoft.com/office/drawing/2014/main" id="{3241A04B-0B9C-4208-9407-2A309D74E589}"/>
                  </a:ext>
                </a:extLst>
              </p:cNvPr>
              <p:cNvSpPr txBox="1"/>
              <p:nvPr/>
            </p:nvSpPr>
            <p:spPr>
              <a:xfrm>
                <a:off x="14123598" y="5475052"/>
                <a:ext cx="7307790" cy="5632311"/>
              </a:xfrm>
              <a:prstGeom prst="rect">
                <a:avLst/>
              </a:prstGeom>
              <a:noFill/>
            </p:spPr>
            <p:txBody>
              <a:bodyPr wrap="square" rtlCol="0">
                <a:spAutoFit/>
              </a:bodyPr>
              <a:lstStyle/>
              <a:p>
                <a:r>
                  <a:rPr lang="en-US" sz="3200" spc="300" dirty="0">
                    <a:solidFill>
                      <a:schemeClr val="tx2"/>
                    </a:solidFill>
                    <a:latin typeface="Montserrat Hairline"/>
                  </a:rPr>
                  <a:t>      Temp Sensor</a:t>
                </a:r>
              </a:p>
              <a:p>
                <a:endParaRPr lang="en-US" sz="3200" spc="300" dirty="0">
                  <a:solidFill>
                    <a:schemeClr val="tx2"/>
                  </a:solidFill>
                  <a:latin typeface="Montserrat Hairline"/>
                </a:endParaRPr>
              </a:p>
              <a:p>
                <a:r>
                  <a:rPr lang="en-US" sz="3200" spc="300" dirty="0">
                    <a:solidFill>
                      <a:schemeClr val="tx2"/>
                    </a:solidFill>
                    <a:latin typeface="Montserrat Hairline"/>
                  </a:rPr>
                  <a:t>      Pulse Sensor</a:t>
                </a:r>
              </a:p>
              <a:p>
                <a:endParaRPr lang="en-US" sz="3200" spc="300" dirty="0">
                  <a:solidFill>
                    <a:schemeClr val="tx2"/>
                  </a:solidFill>
                  <a:latin typeface="Montserrat Hairline"/>
                </a:endParaRPr>
              </a:p>
              <a:p>
                <a:r>
                  <a:rPr lang="en-US" sz="3200" spc="300" dirty="0">
                    <a:solidFill>
                      <a:schemeClr val="tx2"/>
                    </a:solidFill>
                    <a:latin typeface="Montserrat Hairline"/>
                  </a:rPr>
                  <a:t>      GPS Sensor</a:t>
                </a:r>
              </a:p>
              <a:p>
                <a:endParaRPr lang="en-US" sz="3200" spc="300" dirty="0">
                  <a:solidFill>
                    <a:schemeClr val="tx2"/>
                  </a:solidFill>
                  <a:latin typeface="Montserrat Hairline"/>
                </a:endParaRPr>
              </a:p>
              <a:p>
                <a:r>
                  <a:rPr lang="en-US" sz="3200" spc="300" dirty="0">
                    <a:solidFill>
                      <a:schemeClr val="tx2"/>
                    </a:solidFill>
                    <a:latin typeface="Montserrat Hairline"/>
                  </a:rPr>
                  <a:t>      HC-12 Transmitter</a:t>
                </a:r>
              </a:p>
              <a:p>
                <a:endParaRPr lang="en-US" sz="3200" spc="300" dirty="0">
                  <a:solidFill>
                    <a:schemeClr val="tx2"/>
                  </a:solidFill>
                  <a:latin typeface="Montserrat Hairline"/>
                </a:endParaRPr>
              </a:p>
              <a:p>
                <a:r>
                  <a:rPr lang="en-US" sz="3200" spc="300" dirty="0">
                    <a:solidFill>
                      <a:schemeClr val="tx2"/>
                    </a:solidFill>
                    <a:latin typeface="Montserrat Hairline"/>
                  </a:rPr>
                  <a:t>      Arduino UNO</a:t>
                </a:r>
              </a:p>
              <a:p>
                <a:endParaRPr lang="en-US" dirty="0"/>
              </a:p>
              <a:p>
                <a:endParaRPr lang="en-IN" dirty="0"/>
              </a:p>
            </p:txBody>
          </p:sp>
          <p:sp>
            <p:nvSpPr>
              <p:cNvPr id="21" name="Triangle 5">
                <a:extLst>
                  <a:ext uri="{FF2B5EF4-FFF2-40B4-BE49-F238E27FC236}">
                    <a16:creationId xmlns:a16="http://schemas.microsoft.com/office/drawing/2014/main" id="{6E8060C8-5246-47A9-9FBD-D9CF55935AD3}"/>
                  </a:ext>
                </a:extLst>
              </p:cNvPr>
              <p:cNvSpPr/>
              <p:nvPr/>
            </p:nvSpPr>
            <p:spPr>
              <a:xfrm rot="5400000">
                <a:off x="14515414" y="5700360"/>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23" name="Triangle 5">
                <a:extLst>
                  <a:ext uri="{FF2B5EF4-FFF2-40B4-BE49-F238E27FC236}">
                    <a16:creationId xmlns:a16="http://schemas.microsoft.com/office/drawing/2014/main" id="{E17E49CB-EE38-4A04-BE16-70DC377B6E9C}"/>
                  </a:ext>
                </a:extLst>
              </p:cNvPr>
              <p:cNvSpPr/>
              <p:nvPr/>
            </p:nvSpPr>
            <p:spPr>
              <a:xfrm rot="5400000">
                <a:off x="14515414" y="6666353"/>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25" name="Triangle 5">
                <a:extLst>
                  <a:ext uri="{FF2B5EF4-FFF2-40B4-BE49-F238E27FC236}">
                    <a16:creationId xmlns:a16="http://schemas.microsoft.com/office/drawing/2014/main" id="{B3259212-B2BE-48D1-8B38-5FE41D2437D0}"/>
                  </a:ext>
                </a:extLst>
              </p:cNvPr>
              <p:cNvSpPr/>
              <p:nvPr/>
            </p:nvSpPr>
            <p:spPr>
              <a:xfrm rot="5400000">
                <a:off x="14515414" y="7632347"/>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27" name="Triangle 5">
                <a:extLst>
                  <a:ext uri="{FF2B5EF4-FFF2-40B4-BE49-F238E27FC236}">
                    <a16:creationId xmlns:a16="http://schemas.microsoft.com/office/drawing/2014/main" id="{4774B12E-62CD-43DF-9760-8F06B12B51DD}"/>
                  </a:ext>
                </a:extLst>
              </p:cNvPr>
              <p:cNvSpPr/>
              <p:nvPr/>
            </p:nvSpPr>
            <p:spPr>
              <a:xfrm rot="5400000">
                <a:off x="14515414" y="8613764"/>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29" name="Triangle 5">
                <a:extLst>
                  <a:ext uri="{FF2B5EF4-FFF2-40B4-BE49-F238E27FC236}">
                    <a16:creationId xmlns:a16="http://schemas.microsoft.com/office/drawing/2014/main" id="{A8CF2AD8-21F1-4ADB-8175-BBA95278FFDB}"/>
                  </a:ext>
                </a:extLst>
              </p:cNvPr>
              <p:cNvSpPr/>
              <p:nvPr/>
            </p:nvSpPr>
            <p:spPr>
              <a:xfrm rot="5400000">
                <a:off x="14515414" y="9595181"/>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grpSp>
      </p:grpSp>
    </p:spTree>
    <p:extLst>
      <p:ext uri="{BB962C8B-B14F-4D97-AF65-F5344CB8AC3E}">
        <p14:creationId xmlns:p14="http://schemas.microsoft.com/office/powerpoint/2010/main" val="536731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87672" y="579038"/>
            <a:ext cx="13802305"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FINAL PRODUCT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5429196-CFF9-4016-9E16-D73FA9287BF4}"/>
              </a:ext>
            </a:extLst>
          </p:cNvPr>
          <p:cNvSpPr/>
          <p:nvPr/>
        </p:nvSpPr>
        <p:spPr>
          <a:xfrm>
            <a:off x="1528763" y="2436549"/>
            <a:ext cx="21320124" cy="100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pic>
        <p:nvPicPr>
          <p:cNvPr id="3" name="Picture 2">
            <a:extLst>
              <a:ext uri="{FF2B5EF4-FFF2-40B4-BE49-F238E27FC236}">
                <a16:creationId xmlns:a16="http://schemas.microsoft.com/office/drawing/2014/main" id="{3DDC2F8B-3449-4FDD-9CEE-FEBCEBDA71B2}"/>
              </a:ext>
            </a:extLst>
          </p:cNvPr>
          <p:cNvPicPr>
            <a:picLocks noChangeAspect="1"/>
          </p:cNvPicPr>
          <p:nvPr/>
        </p:nvPicPr>
        <p:blipFill rotWithShape="1">
          <a:blip r:embed="rId3">
            <a:extLst>
              <a:ext uri="{28A0092B-C50C-407E-A947-70E740481C1C}">
                <a14:useLocalDpi xmlns:a14="http://schemas.microsoft.com/office/drawing/2010/main" val="0"/>
              </a:ext>
            </a:extLst>
          </a:blip>
          <a:srcRect l="12327" t="8211" r="9391" b="18442"/>
          <a:stretch/>
        </p:blipFill>
        <p:spPr>
          <a:xfrm>
            <a:off x="3024886" y="2436549"/>
            <a:ext cx="7931802" cy="10000800"/>
          </a:xfrm>
          <a:prstGeom prst="rect">
            <a:avLst/>
          </a:prstGeom>
        </p:spPr>
      </p:pic>
      <p:sp>
        <p:nvSpPr>
          <p:cNvPr id="4" name="Rectangle: Rounded Corners 3">
            <a:extLst>
              <a:ext uri="{FF2B5EF4-FFF2-40B4-BE49-F238E27FC236}">
                <a16:creationId xmlns:a16="http://schemas.microsoft.com/office/drawing/2014/main" id="{13768615-6CF0-4F28-A8E8-185D1454AEA3}"/>
              </a:ext>
            </a:extLst>
          </p:cNvPr>
          <p:cNvSpPr/>
          <p:nvPr/>
        </p:nvSpPr>
        <p:spPr>
          <a:xfrm>
            <a:off x="14123598" y="3911664"/>
            <a:ext cx="6100700" cy="1007104"/>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spc="1500" dirty="0">
                <a:solidFill>
                  <a:schemeClr val="accent2">
                    <a:lumMod val="75000"/>
                  </a:schemeClr>
                </a:solidFill>
                <a:latin typeface="Montserrat Hairline"/>
              </a:rPr>
              <a:t>SQUADRON’S PACK</a:t>
            </a:r>
            <a:endParaRPr lang="en-IN" sz="2600" b="1" spc="1500" dirty="0">
              <a:solidFill>
                <a:schemeClr val="accent2">
                  <a:lumMod val="75000"/>
                </a:schemeClr>
              </a:solidFill>
              <a:latin typeface="Montserrat Hairline"/>
            </a:endParaRPr>
          </a:p>
        </p:txBody>
      </p:sp>
      <p:sp>
        <p:nvSpPr>
          <p:cNvPr id="5" name="TextBox 4">
            <a:extLst>
              <a:ext uri="{FF2B5EF4-FFF2-40B4-BE49-F238E27FC236}">
                <a16:creationId xmlns:a16="http://schemas.microsoft.com/office/drawing/2014/main" id="{10B11B0E-E71C-48B3-AF4C-ECF8551BBDAC}"/>
              </a:ext>
            </a:extLst>
          </p:cNvPr>
          <p:cNvSpPr txBox="1"/>
          <p:nvPr/>
        </p:nvSpPr>
        <p:spPr>
          <a:xfrm>
            <a:off x="14123598" y="5481490"/>
            <a:ext cx="7307790" cy="5632311"/>
          </a:xfrm>
          <a:prstGeom prst="rect">
            <a:avLst/>
          </a:prstGeom>
          <a:noFill/>
        </p:spPr>
        <p:txBody>
          <a:bodyPr wrap="square" rtlCol="0">
            <a:spAutoFit/>
          </a:bodyPr>
          <a:lstStyle/>
          <a:p>
            <a:r>
              <a:rPr lang="en-US" sz="3200" spc="300" dirty="0">
                <a:solidFill>
                  <a:schemeClr val="tx2"/>
                </a:solidFill>
                <a:latin typeface="Montserrat Hairline"/>
              </a:rPr>
              <a:t>      Temp Sensor</a:t>
            </a:r>
          </a:p>
          <a:p>
            <a:endParaRPr lang="en-US" sz="3200" spc="300" dirty="0">
              <a:solidFill>
                <a:schemeClr val="tx2"/>
              </a:solidFill>
              <a:latin typeface="Montserrat Hairline"/>
            </a:endParaRPr>
          </a:p>
          <a:p>
            <a:r>
              <a:rPr lang="en-US" sz="3200" spc="300" dirty="0">
                <a:solidFill>
                  <a:schemeClr val="tx2"/>
                </a:solidFill>
                <a:latin typeface="Montserrat Hairline"/>
              </a:rPr>
              <a:t>      Pulse Sensor</a:t>
            </a:r>
          </a:p>
          <a:p>
            <a:endParaRPr lang="en-US" sz="3200" spc="300" dirty="0">
              <a:solidFill>
                <a:schemeClr val="tx2"/>
              </a:solidFill>
              <a:latin typeface="Montserrat Hairline"/>
            </a:endParaRPr>
          </a:p>
          <a:p>
            <a:r>
              <a:rPr lang="en-US" sz="3200" spc="300" dirty="0">
                <a:solidFill>
                  <a:schemeClr val="tx2"/>
                </a:solidFill>
                <a:latin typeface="Montserrat Hairline"/>
              </a:rPr>
              <a:t>      SX-1278 Transmitter</a:t>
            </a:r>
          </a:p>
          <a:p>
            <a:endParaRPr lang="en-US" sz="3200" spc="300" dirty="0">
              <a:solidFill>
                <a:schemeClr val="tx2"/>
              </a:solidFill>
              <a:latin typeface="Montserrat Hairline"/>
            </a:endParaRPr>
          </a:p>
          <a:p>
            <a:r>
              <a:rPr lang="en-US" sz="3200" spc="300" dirty="0">
                <a:solidFill>
                  <a:schemeClr val="tx2"/>
                </a:solidFill>
                <a:latin typeface="Montserrat Hairline"/>
              </a:rPr>
              <a:t>      HC-12 Receiver</a:t>
            </a:r>
          </a:p>
          <a:p>
            <a:endParaRPr lang="en-US" sz="3200" spc="300" dirty="0">
              <a:solidFill>
                <a:schemeClr val="tx2"/>
              </a:solidFill>
              <a:latin typeface="Montserrat Hairline"/>
            </a:endParaRPr>
          </a:p>
          <a:p>
            <a:r>
              <a:rPr lang="en-US" sz="3200" spc="300" dirty="0">
                <a:solidFill>
                  <a:schemeClr val="tx2"/>
                </a:solidFill>
                <a:latin typeface="Montserrat Hairline"/>
              </a:rPr>
              <a:t>      Arduino UNO</a:t>
            </a:r>
          </a:p>
          <a:p>
            <a:endParaRPr lang="en-US" dirty="0"/>
          </a:p>
          <a:p>
            <a:endParaRPr lang="en-IN" dirty="0"/>
          </a:p>
        </p:txBody>
      </p:sp>
      <p:sp>
        <p:nvSpPr>
          <p:cNvPr id="7" name="Triangle 5">
            <a:extLst>
              <a:ext uri="{FF2B5EF4-FFF2-40B4-BE49-F238E27FC236}">
                <a16:creationId xmlns:a16="http://schemas.microsoft.com/office/drawing/2014/main" id="{0C8D1194-B01F-42E3-B6D7-E6263F56F34F}"/>
              </a:ext>
            </a:extLst>
          </p:cNvPr>
          <p:cNvSpPr/>
          <p:nvPr/>
        </p:nvSpPr>
        <p:spPr>
          <a:xfrm rot="5400000">
            <a:off x="14526095" y="5665131"/>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9" name="Triangle 5">
            <a:extLst>
              <a:ext uri="{FF2B5EF4-FFF2-40B4-BE49-F238E27FC236}">
                <a16:creationId xmlns:a16="http://schemas.microsoft.com/office/drawing/2014/main" id="{5FBD3A59-ADDD-40DB-A478-89072D5E22EC}"/>
              </a:ext>
            </a:extLst>
          </p:cNvPr>
          <p:cNvSpPr/>
          <p:nvPr/>
        </p:nvSpPr>
        <p:spPr>
          <a:xfrm rot="5400000">
            <a:off x="14526095" y="6644449"/>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39" name="Triangle 5">
            <a:extLst>
              <a:ext uri="{FF2B5EF4-FFF2-40B4-BE49-F238E27FC236}">
                <a16:creationId xmlns:a16="http://schemas.microsoft.com/office/drawing/2014/main" id="{D20E8911-4DA2-47C4-8E01-E5A87F84359A}"/>
              </a:ext>
            </a:extLst>
          </p:cNvPr>
          <p:cNvSpPr/>
          <p:nvPr/>
        </p:nvSpPr>
        <p:spPr>
          <a:xfrm rot="5400000">
            <a:off x="14525274" y="9599426"/>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41" name="Triangle 5">
            <a:extLst>
              <a:ext uri="{FF2B5EF4-FFF2-40B4-BE49-F238E27FC236}">
                <a16:creationId xmlns:a16="http://schemas.microsoft.com/office/drawing/2014/main" id="{EBD545AC-BA67-4F60-BFAD-E30128EC1DFA}"/>
              </a:ext>
            </a:extLst>
          </p:cNvPr>
          <p:cNvSpPr/>
          <p:nvPr/>
        </p:nvSpPr>
        <p:spPr>
          <a:xfrm rot="5400000">
            <a:off x="14525274" y="8556885"/>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43" name="Triangle 5">
            <a:extLst>
              <a:ext uri="{FF2B5EF4-FFF2-40B4-BE49-F238E27FC236}">
                <a16:creationId xmlns:a16="http://schemas.microsoft.com/office/drawing/2014/main" id="{61F19D82-038E-493A-B4F8-209AE2E54725}"/>
              </a:ext>
            </a:extLst>
          </p:cNvPr>
          <p:cNvSpPr/>
          <p:nvPr/>
        </p:nvSpPr>
        <p:spPr>
          <a:xfrm rot="5400000">
            <a:off x="14526095" y="7615178"/>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Tree>
    <p:extLst>
      <p:ext uri="{BB962C8B-B14F-4D97-AF65-F5344CB8AC3E}">
        <p14:creationId xmlns:p14="http://schemas.microsoft.com/office/powerpoint/2010/main" val="1179622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77FD8-2179-4751-AC34-54625DB4BC99}"/>
              </a:ext>
            </a:extLst>
          </p:cNvPr>
          <p:cNvSpPr txBox="1"/>
          <p:nvPr/>
        </p:nvSpPr>
        <p:spPr>
          <a:xfrm>
            <a:off x="8969692" y="1393812"/>
            <a:ext cx="5371465" cy="769441"/>
          </a:xfrm>
          <a:prstGeom prst="rect">
            <a:avLst/>
          </a:prstGeom>
          <a:noFill/>
        </p:spPr>
        <p:txBody>
          <a:bodyPr wrap="square" rtlCol="0">
            <a:spAutoFit/>
          </a:bodyPr>
          <a:lstStyle/>
          <a:p>
            <a:pPr algn="ctr"/>
            <a:r>
              <a:rPr lang="en-IN" sz="4400" b="1" spc="1500" dirty="0">
                <a:solidFill>
                  <a:schemeClr val="tx1">
                    <a:lumMod val="50000"/>
                  </a:schemeClr>
                </a:solidFill>
                <a:latin typeface="Montserrat Hairline"/>
              </a:rPr>
              <a:t>CONTENTS</a:t>
            </a:r>
          </a:p>
        </p:txBody>
      </p:sp>
      <p:sp>
        <p:nvSpPr>
          <p:cNvPr id="4" name="TextBox 3">
            <a:extLst>
              <a:ext uri="{FF2B5EF4-FFF2-40B4-BE49-F238E27FC236}">
                <a16:creationId xmlns:a16="http://schemas.microsoft.com/office/drawing/2014/main" id="{BFFDA3DA-5E92-4172-8A6A-48440EC34A57}"/>
              </a:ext>
            </a:extLst>
          </p:cNvPr>
          <p:cNvSpPr txBox="1"/>
          <p:nvPr/>
        </p:nvSpPr>
        <p:spPr>
          <a:xfrm>
            <a:off x="3568700" y="3783649"/>
            <a:ext cx="8280400" cy="7485447"/>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Introduction</a:t>
            </a:r>
          </a:p>
          <a:p>
            <a:pPr>
              <a:lnSpc>
                <a:spcPct val="150000"/>
              </a:lnSpc>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Objective</a:t>
            </a:r>
          </a:p>
          <a:p>
            <a:pPr>
              <a:lnSpc>
                <a:spcPct val="150000"/>
              </a:lnSpc>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Progress schedule</a:t>
            </a:r>
          </a:p>
          <a:p>
            <a:pPr>
              <a:lnSpc>
                <a:spcPct val="150000"/>
              </a:lnSpc>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Design</a:t>
            </a:r>
          </a:p>
          <a:p>
            <a:pPr marL="571500" indent="-571500">
              <a:lnSpc>
                <a:spcPct val="150000"/>
              </a:lnSpc>
              <a:buFont typeface="Arial" panose="020B0604020202020204" pitchFamily="34" charset="0"/>
              <a:buChar char="•"/>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Simulation</a:t>
            </a:r>
          </a:p>
        </p:txBody>
      </p:sp>
      <p:sp>
        <p:nvSpPr>
          <p:cNvPr id="5" name="TextBox 4">
            <a:extLst>
              <a:ext uri="{FF2B5EF4-FFF2-40B4-BE49-F238E27FC236}">
                <a16:creationId xmlns:a16="http://schemas.microsoft.com/office/drawing/2014/main" id="{D5FDCEE7-535A-4835-952E-528D4515F6BD}"/>
              </a:ext>
            </a:extLst>
          </p:cNvPr>
          <p:cNvSpPr txBox="1"/>
          <p:nvPr/>
        </p:nvSpPr>
        <p:spPr>
          <a:xfrm>
            <a:off x="14573250" y="3783649"/>
            <a:ext cx="8469630" cy="8125301"/>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Hardware Implementation</a:t>
            </a:r>
          </a:p>
          <a:p>
            <a:pPr marL="571500" indent="-571500">
              <a:lnSpc>
                <a:spcPct val="150000"/>
              </a:lnSpc>
              <a:buFont typeface="Arial" panose="020B0604020202020204" pitchFamily="34" charset="0"/>
              <a:buChar char="•"/>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Final Product Implementation</a:t>
            </a:r>
          </a:p>
          <a:p>
            <a:pPr>
              <a:lnSpc>
                <a:spcPct val="150000"/>
              </a:lnSpc>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Results</a:t>
            </a:r>
          </a:p>
          <a:p>
            <a:pPr>
              <a:lnSpc>
                <a:spcPct val="150000"/>
              </a:lnSpc>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References</a:t>
            </a:r>
          </a:p>
          <a:p>
            <a:pPr marL="571500" indent="-571500">
              <a:lnSpc>
                <a:spcPct val="150000"/>
              </a:lnSpc>
              <a:buFont typeface="Arial" panose="020B0604020202020204" pitchFamily="34" charset="0"/>
              <a:buChar char="•"/>
            </a:pPr>
            <a:endParaRPr lang="en-IN" spc="300" dirty="0">
              <a:solidFill>
                <a:schemeClr val="tx1">
                  <a:lumMod val="50000"/>
                </a:schemeClr>
              </a:solidFill>
              <a:latin typeface="Montserrat Hairline"/>
            </a:endParaRPr>
          </a:p>
          <a:p>
            <a:pPr marL="571500" indent="-571500">
              <a:lnSpc>
                <a:spcPct val="150000"/>
              </a:lnSpc>
              <a:buFont typeface="Arial" panose="020B0604020202020204" pitchFamily="34" charset="0"/>
              <a:buChar char="•"/>
            </a:pPr>
            <a:r>
              <a:rPr lang="en-IN" spc="300" dirty="0">
                <a:solidFill>
                  <a:schemeClr val="tx1">
                    <a:lumMod val="50000"/>
                  </a:schemeClr>
                </a:solidFill>
                <a:latin typeface="Montserrat Hairline"/>
              </a:rPr>
              <a:t>Project Schedule</a:t>
            </a:r>
          </a:p>
          <a:p>
            <a:endParaRPr lang="en-IN" dirty="0"/>
          </a:p>
        </p:txBody>
      </p:sp>
      <p:cxnSp>
        <p:nvCxnSpPr>
          <p:cNvPr id="6" name="Straight Connector 5">
            <a:extLst>
              <a:ext uri="{FF2B5EF4-FFF2-40B4-BE49-F238E27FC236}">
                <a16:creationId xmlns:a16="http://schemas.microsoft.com/office/drawing/2014/main" id="{D9D03A09-D80E-4208-AB7B-E924156C81EF}"/>
              </a:ext>
            </a:extLst>
          </p:cNvPr>
          <p:cNvCxnSpPr/>
          <p:nvPr/>
        </p:nvCxnSpPr>
        <p:spPr>
          <a:xfrm>
            <a:off x="105147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689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87672" y="564499"/>
            <a:ext cx="13802305"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FINAL PRODUCT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F99D3A51-96EA-42F6-8C0F-24258AB07668}"/>
              </a:ext>
            </a:extLst>
          </p:cNvPr>
          <p:cNvGrpSpPr/>
          <p:nvPr/>
        </p:nvGrpSpPr>
        <p:grpSpPr>
          <a:xfrm>
            <a:off x="1528763" y="2436549"/>
            <a:ext cx="21320124" cy="10000800"/>
            <a:chOff x="1528763" y="2436549"/>
            <a:chExt cx="21320124" cy="10000800"/>
          </a:xfrm>
        </p:grpSpPr>
        <p:grpSp>
          <p:nvGrpSpPr>
            <p:cNvPr id="21" name="Group 20">
              <a:extLst>
                <a:ext uri="{FF2B5EF4-FFF2-40B4-BE49-F238E27FC236}">
                  <a16:creationId xmlns:a16="http://schemas.microsoft.com/office/drawing/2014/main" id="{0E19697B-8898-455F-B708-38192E965087}"/>
                </a:ext>
              </a:extLst>
            </p:cNvPr>
            <p:cNvGrpSpPr/>
            <p:nvPr/>
          </p:nvGrpSpPr>
          <p:grpSpPr>
            <a:xfrm>
              <a:off x="1528763" y="2436549"/>
              <a:ext cx="21320124" cy="10000800"/>
              <a:chOff x="1528763" y="2436549"/>
              <a:chExt cx="21320124" cy="10000800"/>
            </a:xfrm>
          </p:grpSpPr>
          <p:sp>
            <p:nvSpPr>
              <p:cNvPr id="6" name="Rectangle 5">
                <a:extLst>
                  <a:ext uri="{FF2B5EF4-FFF2-40B4-BE49-F238E27FC236}">
                    <a16:creationId xmlns:a16="http://schemas.microsoft.com/office/drawing/2014/main" id="{35429196-CFF9-4016-9E16-D73FA9287BF4}"/>
                  </a:ext>
                </a:extLst>
              </p:cNvPr>
              <p:cNvSpPr/>
              <p:nvPr/>
            </p:nvSpPr>
            <p:spPr>
              <a:xfrm>
                <a:off x="1528763" y="2436549"/>
                <a:ext cx="21320124" cy="100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4" name="Rectangle: Rounded Corners 3">
                <a:extLst>
                  <a:ext uri="{FF2B5EF4-FFF2-40B4-BE49-F238E27FC236}">
                    <a16:creationId xmlns:a16="http://schemas.microsoft.com/office/drawing/2014/main" id="{36961AB2-4AE5-4A23-9070-FAA10D79A965}"/>
                  </a:ext>
                </a:extLst>
              </p:cNvPr>
              <p:cNvSpPr/>
              <p:nvPr/>
            </p:nvSpPr>
            <p:spPr>
              <a:xfrm>
                <a:off x="13613764" y="4675236"/>
                <a:ext cx="7636892" cy="1007104"/>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spc="1500" dirty="0">
                    <a:solidFill>
                      <a:schemeClr val="accent2">
                        <a:lumMod val="75000"/>
                      </a:schemeClr>
                    </a:solidFill>
                    <a:latin typeface="Montserrat Hairline"/>
                  </a:rPr>
                  <a:t>CONTROL-ROOM PACK</a:t>
                </a:r>
                <a:endParaRPr lang="en-IN" sz="2800" b="1" spc="1500" dirty="0">
                  <a:solidFill>
                    <a:schemeClr val="accent2">
                      <a:lumMod val="75000"/>
                    </a:schemeClr>
                  </a:solidFill>
                  <a:latin typeface="Montserrat Hairline"/>
                </a:endParaRPr>
              </a:p>
            </p:txBody>
          </p:sp>
          <p:grpSp>
            <p:nvGrpSpPr>
              <p:cNvPr id="20" name="Group 19">
                <a:extLst>
                  <a:ext uri="{FF2B5EF4-FFF2-40B4-BE49-F238E27FC236}">
                    <a16:creationId xmlns:a16="http://schemas.microsoft.com/office/drawing/2014/main" id="{5912C609-7520-4163-A3FC-DDD2E8D87A5A}"/>
                  </a:ext>
                </a:extLst>
              </p:cNvPr>
              <p:cNvGrpSpPr/>
              <p:nvPr/>
            </p:nvGrpSpPr>
            <p:grpSpPr>
              <a:xfrm>
                <a:off x="13613764" y="6395802"/>
                <a:ext cx="7307790" cy="2677656"/>
                <a:chOff x="14123598" y="4846402"/>
                <a:chExt cx="7307790" cy="2677656"/>
              </a:xfrm>
            </p:grpSpPr>
            <p:sp>
              <p:nvSpPr>
                <p:cNvPr id="5" name="TextBox 4">
                  <a:extLst>
                    <a:ext uri="{FF2B5EF4-FFF2-40B4-BE49-F238E27FC236}">
                      <a16:creationId xmlns:a16="http://schemas.microsoft.com/office/drawing/2014/main" id="{C0F36CBE-1D4E-45E5-9F80-DD1AB5E9B361}"/>
                    </a:ext>
                  </a:extLst>
                </p:cNvPr>
                <p:cNvSpPr txBox="1"/>
                <p:nvPr/>
              </p:nvSpPr>
              <p:spPr>
                <a:xfrm>
                  <a:off x="14123598" y="4846402"/>
                  <a:ext cx="7307790" cy="2677656"/>
                </a:xfrm>
                <a:prstGeom prst="rect">
                  <a:avLst/>
                </a:prstGeom>
                <a:noFill/>
              </p:spPr>
              <p:txBody>
                <a:bodyPr wrap="square" rtlCol="0">
                  <a:spAutoFit/>
                </a:bodyPr>
                <a:lstStyle/>
                <a:p>
                  <a:r>
                    <a:rPr lang="en-US" sz="3200" spc="300" dirty="0">
                      <a:solidFill>
                        <a:schemeClr val="tx2"/>
                      </a:solidFill>
                      <a:latin typeface="Montserrat Hairline"/>
                    </a:rPr>
                    <a:t>      SX-1278 Receiver</a:t>
                  </a:r>
                </a:p>
                <a:p>
                  <a:endParaRPr lang="en-US" sz="3200" spc="300" dirty="0">
                    <a:solidFill>
                      <a:schemeClr val="tx2"/>
                    </a:solidFill>
                    <a:latin typeface="Montserrat Hairline"/>
                  </a:endParaRPr>
                </a:p>
                <a:p>
                  <a:r>
                    <a:rPr lang="en-US" sz="3200" spc="300" dirty="0">
                      <a:solidFill>
                        <a:schemeClr val="tx2"/>
                      </a:solidFill>
                      <a:latin typeface="Montserrat Hairline"/>
                    </a:rPr>
                    <a:t>      Arduino UNO</a:t>
                  </a:r>
                </a:p>
                <a:p>
                  <a:endParaRPr lang="en-US" dirty="0"/>
                </a:p>
                <a:p>
                  <a:endParaRPr lang="en-IN" dirty="0"/>
                </a:p>
              </p:txBody>
            </p:sp>
            <p:sp>
              <p:nvSpPr>
                <p:cNvPr id="7" name="Triangle 5">
                  <a:extLst>
                    <a:ext uri="{FF2B5EF4-FFF2-40B4-BE49-F238E27FC236}">
                      <a16:creationId xmlns:a16="http://schemas.microsoft.com/office/drawing/2014/main" id="{6B1BABA2-5136-40FB-BA46-D13A1B8F456A}"/>
                    </a:ext>
                  </a:extLst>
                </p:cNvPr>
                <p:cNvSpPr/>
                <p:nvPr/>
              </p:nvSpPr>
              <p:spPr>
                <a:xfrm rot="5400000">
                  <a:off x="14515414" y="5046515"/>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19" name="Triangle 5">
                  <a:extLst>
                    <a:ext uri="{FF2B5EF4-FFF2-40B4-BE49-F238E27FC236}">
                      <a16:creationId xmlns:a16="http://schemas.microsoft.com/office/drawing/2014/main" id="{9B923FF6-F820-4461-8616-08C26177E6C3}"/>
                    </a:ext>
                  </a:extLst>
                </p:cNvPr>
                <p:cNvSpPr/>
                <p:nvPr/>
              </p:nvSpPr>
              <p:spPr>
                <a:xfrm rot="5400000">
                  <a:off x="14515414" y="6044981"/>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grpSp>
        </p:grpSp>
        <p:pic>
          <p:nvPicPr>
            <p:cNvPr id="23" name="Picture 22">
              <a:extLst>
                <a:ext uri="{FF2B5EF4-FFF2-40B4-BE49-F238E27FC236}">
                  <a16:creationId xmlns:a16="http://schemas.microsoft.com/office/drawing/2014/main" id="{F88E3B88-F7AC-4888-B552-4E3423EA726A}"/>
                </a:ext>
              </a:extLst>
            </p:cNvPr>
            <p:cNvPicPr>
              <a:picLocks noChangeAspect="1"/>
            </p:cNvPicPr>
            <p:nvPr/>
          </p:nvPicPr>
          <p:blipFill rotWithShape="1">
            <a:blip r:embed="rId3">
              <a:extLst>
                <a:ext uri="{28A0092B-C50C-407E-A947-70E740481C1C}">
                  <a14:useLocalDpi xmlns:a14="http://schemas.microsoft.com/office/drawing/2010/main" val="0"/>
                </a:ext>
              </a:extLst>
            </a:blip>
            <a:srcRect l="9627" t="7346" r="8123" b="17448"/>
            <a:stretch/>
          </p:blipFill>
          <p:spPr>
            <a:xfrm>
              <a:off x="3172341" y="2436549"/>
              <a:ext cx="7636892" cy="10000800"/>
            </a:xfrm>
            <a:prstGeom prst="rect">
              <a:avLst/>
            </a:prstGeom>
          </p:spPr>
        </p:pic>
      </p:grpSp>
    </p:spTree>
    <p:extLst>
      <p:ext uri="{BB962C8B-B14F-4D97-AF65-F5344CB8AC3E}">
        <p14:creationId xmlns:p14="http://schemas.microsoft.com/office/powerpoint/2010/main" val="3661544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87672" y="568783"/>
            <a:ext cx="13802305"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FINAL PRODUCT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F53C337-A6EC-4B64-965F-F5AD70A256A1}"/>
              </a:ext>
            </a:extLst>
          </p:cNvPr>
          <p:cNvGrpSpPr/>
          <p:nvPr/>
        </p:nvGrpSpPr>
        <p:grpSpPr>
          <a:xfrm>
            <a:off x="1528763" y="2436549"/>
            <a:ext cx="21320124" cy="10000800"/>
            <a:chOff x="1528763" y="2436549"/>
            <a:chExt cx="21320124" cy="10000800"/>
          </a:xfrm>
        </p:grpSpPr>
        <p:sp>
          <p:nvSpPr>
            <p:cNvPr id="6" name="Rectangle 5">
              <a:extLst>
                <a:ext uri="{FF2B5EF4-FFF2-40B4-BE49-F238E27FC236}">
                  <a16:creationId xmlns:a16="http://schemas.microsoft.com/office/drawing/2014/main" id="{35429196-CFF9-4016-9E16-D73FA9287BF4}"/>
                </a:ext>
              </a:extLst>
            </p:cNvPr>
            <p:cNvSpPr/>
            <p:nvPr/>
          </p:nvSpPr>
          <p:spPr>
            <a:xfrm>
              <a:off x="1528763" y="2436549"/>
              <a:ext cx="21320124" cy="100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pic>
          <p:nvPicPr>
            <p:cNvPr id="4" name="Picture 3">
              <a:extLst>
                <a:ext uri="{FF2B5EF4-FFF2-40B4-BE49-F238E27FC236}">
                  <a16:creationId xmlns:a16="http://schemas.microsoft.com/office/drawing/2014/main" id="{821EE876-775F-4D40-8E9D-D3E99482707B}"/>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753" t="14259" r="2059" b="14001"/>
            <a:stretch/>
          </p:blipFill>
          <p:spPr>
            <a:xfrm>
              <a:off x="5210000" y="3197017"/>
              <a:ext cx="13399202" cy="8478354"/>
            </a:xfrm>
            <a:prstGeom prst="rect">
              <a:avLst/>
            </a:prstGeom>
          </p:spPr>
        </p:pic>
      </p:grpSp>
    </p:spTree>
    <p:extLst>
      <p:ext uri="{BB962C8B-B14F-4D97-AF65-F5344CB8AC3E}">
        <p14:creationId xmlns:p14="http://schemas.microsoft.com/office/powerpoint/2010/main" val="501979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5287672" y="576767"/>
            <a:ext cx="13802305"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FINAL PRODUCT IMPLEMENTATION</a:t>
            </a:r>
          </a:p>
        </p:txBody>
      </p:sp>
      <p:cxnSp>
        <p:nvCxnSpPr>
          <p:cNvPr id="17" name="Straight Connector 16"/>
          <p:cNvCxnSpPr>
            <a:cxnSpLocks/>
          </p:cNvCxnSpPr>
          <p:nvPr/>
        </p:nvCxnSpPr>
        <p:spPr>
          <a:xfrm>
            <a:off x="9579102" y="1902700"/>
            <a:ext cx="369391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0A04143A-FFBD-425A-A7F5-F0C079FD2619}"/>
              </a:ext>
            </a:extLst>
          </p:cNvPr>
          <p:cNvGrpSpPr/>
          <p:nvPr/>
        </p:nvGrpSpPr>
        <p:grpSpPr>
          <a:xfrm>
            <a:off x="1528763" y="2436549"/>
            <a:ext cx="21320124" cy="10000800"/>
            <a:chOff x="1528763" y="2436549"/>
            <a:chExt cx="21320124" cy="10000800"/>
          </a:xfrm>
        </p:grpSpPr>
        <p:sp>
          <p:nvSpPr>
            <p:cNvPr id="6" name="Rectangle 5">
              <a:extLst>
                <a:ext uri="{FF2B5EF4-FFF2-40B4-BE49-F238E27FC236}">
                  <a16:creationId xmlns:a16="http://schemas.microsoft.com/office/drawing/2014/main" id="{35429196-CFF9-4016-9E16-D73FA9287BF4}"/>
                </a:ext>
              </a:extLst>
            </p:cNvPr>
            <p:cNvSpPr/>
            <p:nvPr/>
          </p:nvSpPr>
          <p:spPr>
            <a:xfrm>
              <a:off x="1528763" y="2436549"/>
              <a:ext cx="21320124" cy="100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pic>
          <p:nvPicPr>
            <p:cNvPr id="3" name="Picture 2">
              <a:extLst>
                <a:ext uri="{FF2B5EF4-FFF2-40B4-BE49-F238E27FC236}">
                  <a16:creationId xmlns:a16="http://schemas.microsoft.com/office/drawing/2014/main" id="{F710CD17-0C34-40DC-BC31-69182735BD9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44" t="7113" r="307" b="889"/>
            <a:stretch/>
          </p:blipFill>
          <p:spPr>
            <a:xfrm>
              <a:off x="2938241" y="4167961"/>
              <a:ext cx="17942719" cy="6537976"/>
            </a:xfrm>
            <a:prstGeom prst="rect">
              <a:avLst/>
            </a:prstGeom>
          </p:spPr>
        </p:pic>
      </p:grpSp>
    </p:spTree>
    <p:extLst>
      <p:ext uri="{BB962C8B-B14F-4D97-AF65-F5344CB8AC3E}">
        <p14:creationId xmlns:p14="http://schemas.microsoft.com/office/powerpoint/2010/main" val="870049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10670012" y="1095084"/>
            <a:ext cx="3037627"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Light"/>
                <a:ea typeface="Montserrat" charset="0"/>
                <a:cs typeface="Montserrat" charset="0"/>
              </a:rPr>
              <a:t>RESULT</a:t>
            </a:r>
          </a:p>
        </p:txBody>
      </p:sp>
      <p:cxnSp>
        <p:nvCxnSpPr>
          <p:cNvPr id="35" name="Straight Connector 34"/>
          <p:cNvCxnSpPr>
            <a:cxnSpLocks/>
          </p:cNvCxnSpPr>
          <p:nvPr/>
        </p:nvCxnSpPr>
        <p:spPr>
          <a:xfrm>
            <a:off x="11397882" y="2380976"/>
            <a:ext cx="13486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55D02279-6DB3-4988-A063-FF70F218BB07}"/>
              </a:ext>
            </a:extLst>
          </p:cNvPr>
          <p:cNvSpPr/>
          <p:nvPr/>
        </p:nvSpPr>
        <p:spPr>
          <a:xfrm>
            <a:off x="1673225" y="3131493"/>
            <a:ext cx="21320124" cy="81376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2" name="TextBox 1">
            <a:extLst>
              <a:ext uri="{FF2B5EF4-FFF2-40B4-BE49-F238E27FC236}">
                <a16:creationId xmlns:a16="http://schemas.microsoft.com/office/drawing/2014/main" id="{957CD4D6-340A-4F04-8B3E-9084C095F4B2}"/>
              </a:ext>
            </a:extLst>
          </p:cNvPr>
          <p:cNvSpPr txBox="1"/>
          <p:nvPr/>
        </p:nvSpPr>
        <p:spPr>
          <a:xfrm>
            <a:off x="1924050" y="4812799"/>
            <a:ext cx="20780375" cy="5078313"/>
          </a:xfrm>
          <a:prstGeom prst="rect">
            <a:avLst/>
          </a:prstGeom>
          <a:noFill/>
        </p:spPr>
        <p:txBody>
          <a:bodyPr wrap="square" rtlCol="0">
            <a:spAutoFit/>
          </a:bodyPr>
          <a:lstStyle/>
          <a:p>
            <a:pPr marL="1885950"/>
            <a:r>
              <a:rPr lang="en-IN" spc="300" dirty="0">
                <a:solidFill>
                  <a:srgbClr val="000000"/>
                </a:solidFill>
                <a:latin typeface="Montserrat Light"/>
              </a:rPr>
              <a:t>Successfully designed a model that meets the requirement of my objective.</a:t>
            </a:r>
          </a:p>
          <a:p>
            <a:endParaRPr lang="en-IN" spc="300" dirty="0">
              <a:solidFill>
                <a:srgbClr val="000000"/>
              </a:solidFill>
              <a:latin typeface="Montserrat Light"/>
            </a:endParaRPr>
          </a:p>
          <a:p>
            <a:pPr marL="1885950"/>
            <a:r>
              <a:rPr lang="en-IN" spc="300" dirty="0">
                <a:solidFill>
                  <a:srgbClr val="000000"/>
                </a:solidFill>
                <a:latin typeface="Montserrat Light"/>
              </a:rPr>
              <a:t>Successfully simulated all the acquired components.</a:t>
            </a:r>
          </a:p>
          <a:p>
            <a:endParaRPr lang="en-IN" spc="300" dirty="0">
              <a:solidFill>
                <a:srgbClr val="000000"/>
              </a:solidFill>
              <a:latin typeface="Montserrat Light"/>
            </a:endParaRPr>
          </a:p>
          <a:p>
            <a:pPr marL="1885950"/>
            <a:r>
              <a:rPr lang="en-IN" spc="300" dirty="0">
                <a:solidFill>
                  <a:srgbClr val="000000"/>
                </a:solidFill>
                <a:latin typeface="Montserrat Light"/>
              </a:rPr>
              <a:t>Successfully simulated all the level’s of the design..i.e. sending the data collected from the soldiers S-Health system to the squadron’s unit through RF module(</a:t>
            </a:r>
            <a:r>
              <a:rPr lang="en-IN" spc="300" dirty="0">
                <a:solidFill>
                  <a:schemeClr val="accent2">
                    <a:lumMod val="75000"/>
                  </a:schemeClr>
                </a:solidFill>
                <a:latin typeface="Montserrat Light"/>
              </a:rPr>
              <a:t>HC-12</a:t>
            </a:r>
            <a:r>
              <a:rPr lang="en-IN" spc="300" dirty="0">
                <a:solidFill>
                  <a:srgbClr val="000000"/>
                </a:solidFill>
                <a:latin typeface="Montserrat Light"/>
              </a:rPr>
              <a:t>) and simultaneously sending the data received from soldiers unit combined with the data of the squadron unit to the control room through the LoRa module(</a:t>
            </a:r>
            <a:r>
              <a:rPr lang="en-IN" spc="300" dirty="0">
                <a:solidFill>
                  <a:schemeClr val="accent2">
                    <a:lumMod val="75000"/>
                  </a:schemeClr>
                </a:solidFill>
                <a:latin typeface="Montserrat Light"/>
              </a:rPr>
              <a:t>SX-1278</a:t>
            </a:r>
            <a:r>
              <a:rPr lang="en-IN" spc="300" dirty="0">
                <a:solidFill>
                  <a:srgbClr val="000000"/>
                </a:solidFill>
                <a:latin typeface="Montserrat Light"/>
              </a:rPr>
              <a:t>).</a:t>
            </a:r>
          </a:p>
          <a:p>
            <a:pPr marL="571500" indent="-571500">
              <a:buFont typeface="Arial" panose="020B0604020202020204" pitchFamily="34" charset="0"/>
              <a:buChar char="•"/>
            </a:pPr>
            <a:endParaRPr lang="en-IN" dirty="0"/>
          </a:p>
        </p:txBody>
      </p:sp>
      <p:sp>
        <p:nvSpPr>
          <p:cNvPr id="4" name="Triangle 5">
            <a:extLst>
              <a:ext uri="{FF2B5EF4-FFF2-40B4-BE49-F238E27FC236}">
                <a16:creationId xmlns:a16="http://schemas.microsoft.com/office/drawing/2014/main" id="{E35549EF-BF92-45AF-9574-DBD2EE8DAFD1}"/>
              </a:ext>
            </a:extLst>
          </p:cNvPr>
          <p:cNvSpPr/>
          <p:nvPr/>
        </p:nvSpPr>
        <p:spPr>
          <a:xfrm rot="5400000">
            <a:off x="2939110" y="5027511"/>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5" name="Triangle 5">
            <a:extLst>
              <a:ext uri="{FF2B5EF4-FFF2-40B4-BE49-F238E27FC236}">
                <a16:creationId xmlns:a16="http://schemas.microsoft.com/office/drawing/2014/main" id="{3537494B-D4CE-48B0-8AC9-64D553BCBA1B}"/>
              </a:ext>
            </a:extLst>
          </p:cNvPr>
          <p:cNvSpPr/>
          <p:nvPr/>
        </p:nvSpPr>
        <p:spPr>
          <a:xfrm rot="5400000">
            <a:off x="2939110" y="6178616"/>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
        <p:nvSpPr>
          <p:cNvPr id="6" name="Triangle 5">
            <a:extLst>
              <a:ext uri="{FF2B5EF4-FFF2-40B4-BE49-F238E27FC236}">
                <a16:creationId xmlns:a16="http://schemas.microsoft.com/office/drawing/2014/main" id="{8E9A7475-D2F8-4206-BDF8-77F940997414}"/>
              </a:ext>
            </a:extLst>
          </p:cNvPr>
          <p:cNvSpPr/>
          <p:nvPr/>
        </p:nvSpPr>
        <p:spPr>
          <a:xfrm rot="5400000">
            <a:off x="2939110" y="7262745"/>
            <a:ext cx="206968" cy="17842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Light" charset="0"/>
            </a:endParaRPr>
          </a:p>
        </p:txBody>
      </p:sp>
    </p:spTree>
    <p:extLst>
      <p:ext uri="{BB962C8B-B14F-4D97-AF65-F5344CB8AC3E}">
        <p14:creationId xmlns:p14="http://schemas.microsoft.com/office/powerpoint/2010/main" val="430678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9371611" y="591013"/>
            <a:ext cx="5036250" cy="769441"/>
          </a:xfrm>
          <a:prstGeom prst="rect">
            <a:avLst/>
          </a:prstGeom>
          <a:noFill/>
        </p:spPr>
        <p:txBody>
          <a:bodyPr wrap="none" rtlCol="0" anchor="ctr" anchorCtr="0">
            <a:spAutoFit/>
          </a:bodyPr>
          <a:lstStyle/>
          <a:p>
            <a:pPr algn="ctr"/>
            <a:r>
              <a:rPr lang="en-US" sz="4400" b="1" spc="1500" dirty="0">
                <a:solidFill>
                  <a:schemeClr val="tx2"/>
                </a:solidFill>
                <a:latin typeface="Montserrat Light"/>
                <a:ea typeface="Montserrat" charset="0"/>
                <a:cs typeface="Montserrat" charset="0"/>
              </a:rPr>
              <a:t>REFERENCES</a:t>
            </a:r>
          </a:p>
        </p:txBody>
      </p:sp>
      <p:cxnSp>
        <p:nvCxnSpPr>
          <p:cNvPr id="5" name="Straight Connector 4"/>
          <p:cNvCxnSpPr>
            <a:cxnSpLocks/>
          </p:cNvCxnSpPr>
          <p:nvPr/>
        </p:nvCxnSpPr>
        <p:spPr>
          <a:xfrm>
            <a:off x="10934700" y="1631330"/>
            <a:ext cx="163479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45A9AE2-AC36-45BE-B0C6-60E3847203DB}"/>
              </a:ext>
            </a:extLst>
          </p:cNvPr>
          <p:cNvSpPr txBox="1"/>
          <p:nvPr/>
        </p:nvSpPr>
        <p:spPr>
          <a:xfrm>
            <a:off x="1377950" y="2936527"/>
            <a:ext cx="21621750" cy="8402300"/>
          </a:xfrm>
          <a:prstGeom prst="rect">
            <a:avLst/>
          </a:prstGeom>
          <a:noFill/>
        </p:spPr>
        <p:txBody>
          <a:bodyPr wrap="square" rtlCol="0">
            <a:spAutoFit/>
          </a:bodyPr>
          <a:lstStyle/>
          <a:p>
            <a:pPr marL="571500" indent="-571500">
              <a:buFont typeface="Arial" panose="020B0604020202020204" pitchFamily="34" charset="0"/>
              <a:buChar char="•"/>
            </a:pPr>
            <a:r>
              <a:rPr lang="en-IN" spc="300" dirty="0">
                <a:solidFill>
                  <a:srgbClr val="000000"/>
                </a:solidFill>
                <a:latin typeface="Montserrat Light"/>
              </a:rPr>
              <a:t>Hock Beng Lim, Di Ma, Bang Wang, Zbigniew Kalbarczyk, Ravishankar K. Iyer, Kenneth L. Watkin (2010);  “</a:t>
            </a:r>
            <a:r>
              <a:rPr lang="en-IN" spc="300" dirty="0">
                <a:solidFill>
                  <a:schemeClr val="accent2">
                    <a:lumMod val="90000"/>
                  </a:schemeClr>
                </a:solidFill>
                <a:latin typeface="Montserrat Light"/>
              </a:rPr>
              <a:t>A Soldier Health Monitoring System for Military Applications</a:t>
            </a:r>
            <a:r>
              <a:rPr lang="en-IN" spc="300" dirty="0">
                <a:solidFill>
                  <a:srgbClr val="000000"/>
                </a:solidFill>
                <a:latin typeface="Montserrat Light"/>
              </a:rPr>
              <a:t>”.</a:t>
            </a:r>
          </a:p>
          <a:p>
            <a:endParaRPr lang="en-IN" spc="300" dirty="0">
              <a:solidFill>
                <a:srgbClr val="000000"/>
              </a:solidFill>
              <a:latin typeface="Montserrat Light"/>
            </a:endParaRPr>
          </a:p>
          <a:p>
            <a:pPr marL="571500" indent="-571500">
              <a:buFont typeface="Arial" panose="020B0604020202020204" pitchFamily="34" charset="0"/>
              <a:buChar char="•"/>
            </a:pPr>
            <a:r>
              <a:rPr lang="en-US" spc="300" dirty="0">
                <a:solidFill>
                  <a:srgbClr val="000000"/>
                </a:solidFill>
                <a:latin typeface="Montserrat Light"/>
              </a:rPr>
              <a:t>William Walker, A. L. Praveen Aroul, Dinesh Bhatia; “</a:t>
            </a:r>
            <a:r>
              <a:rPr lang="en-US" spc="300" dirty="0">
                <a:solidFill>
                  <a:schemeClr val="accent2">
                    <a:lumMod val="90000"/>
                  </a:schemeClr>
                </a:solidFill>
                <a:latin typeface="Montserrat Light"/>
              </a:rPr>
              <a:t>Mobile health monitoring system</a:t>
            </a:r>
            <a:r>
              <a:rPr lang="en-US" spc="300" dirty="0">
                <a:solidFill>
                  <a:srgbClr val="000000"/>
                </a:solidFill>
                <a:latin typeface="Montserrat Light"/>
              </a:rPr>
              <a:t>”.</a:t>
            </a:r>
          </a:p>
          <a:p>
            <a:endParaRPr lang="en-US" spc="300" dirty="0">
              <a:solidFill>
                <a:srgbClr val="000000"/>
              </a:solidFill>
              <a:latin typeface="Montserrat Light"/>
            </a:endParaRPr>
          </a:p>
          <a:p>
            <a:pPr marL="571500" indent="-571500">
              <a:buFont typeface="Arial" panose="020B0604020202020204" pitchFamily="34" charset="0"/>
              <a:buChar char="•"/>
            </a:pPr>
            <a:r>
              <a:rPr lang="en-IN" spc="300" dirty="0">
                <a:solidFill>
                  <a:srgbClr val="000000"/>
                </a:solidFill>
                <a:latin typeface="Montserrat Light"/>
              </a:rPr>
              <a:t>Shweta Shelar, Nikhil Patil, Manish Jain, Sayali Chaudhari, Smita Hande; “</a:t>
            </a:r>
            <a:r>
              <a:rPr lang="en-IN" spc="300" dirty="0">
                <a:solidFill>
                  <a:schemeClr val="accent2">
                    <a:lumMod val="90000"/>
                  </a:schemeClr>
                </a:solidFill>
                <a:latin typeface="Montserrat Light"/>
              </a:rPr>
              <a:t>Soldier Tracking And Health Monitoring Systems</a:t>
            </a:r>
            <a:r>
              <a:rPr lang="en-IN" spc="300" dirty="0">
                <a:solidFill>
                  <a:srgbClr val="000000"/>
                </a:solidFill>
                <a:latin typeface="Montserrat Light"/>
              </a:rPr>
              <a:t>”.</a:t>
            </a:r>
          </a:p>
          <a:p>
            <a:pPr marL="571500" indent="-571500">
              <a:buFont typeface="Arial" panose="020B0604020202020204" pitchFamily="34" charset="0"/>
              <a:buChar char="•"/>
            </a:pPr>
            <a:endParaRPr lang="en-IN" spc="300" dirty="0">
              <a:solidFill>
                <a:srgbClr val="000000"/>
              </a:solidFill>
              <a:latin typeface="Montserrat Light"/>
            </a:endParaRPr>
          </a:p>
          <a:p>
            <a:pPr marL="571500" indent="-571500">
              <a:buFont typeface="Arial" panose="020B0604020202020204" pitchFamily="34" charset="0"/>
              <a:buChar char="•"/>
            </a:pPr>
            <a:r>
              <a:rPr lang="en-US" spc="300" dirty="0">
                <a:solidFill>
                  <a:schemeClr val="accent1"/>
                </a:solidFill>
                <a:latin typeface="Montserrat Light"/>
              </a:rPr>
              <a:t>P.S. Kurhe, S.S. Agrawal (2013); “</a:t>
            </a:r>
            <a:r>
              <a:rPr lang="en-US" spc="300" dirty="0">
                <a:solidFill>
                  <a:schemeClr val="accent2">
                    <a:lumMod val="90000"/>
                  </a:schemeClr>
                </a:solidFill>
                <a:latin typeface="Montserrat Light"/>
              </a:rPr>
              <a:t>Real Time Tracking and Health Monitoring System of Remote Soldier Using ARM 7</a:t>
            </a:r>
            <a:r>
              <a:rPr lang="en-US" spc="300" dirty="0">
                <a:solidFill>
                  <a:schemeClr val="accent1"/>
                </a:solidFill>
                <a:latin typeface="Montserrat Light"/>
              </a:rPr>
              <a:t>”.</a:t>
            </a:r>
            <a:endParaRPr lang="en-IN" spc="300" dirty="0">
              <a:solidFill>
                <a:srgbClr val="000000"/>
              </a:solidFill>
              <a:latin typeface="Montserrat Light"/>
            </a:endParaRPr>
          </a:p>
          <a:p>
            <a:endParaRPr lang="en-IN" spc="300" dirty="0">
              <a:solidFill>
                <a:srgbClr val="000000"/>
              </a:solidFill>
              <a:latin typeface="Montserrat Light"/>
            </a:endParaRPr>
          </a:p>
          <a:p>
            <a:pPr marL="571500" indent="-571500">
              <a:buFont typeface="Arial" panose="020B0604020202020204" pitchFamily="34" charset="0"/>
              <a:buChar char="•"/>
            </a:pPr>
            <a:r>
              <a:rPr lang="en-IN" spc="300" dirty="0">
                <a:solidFill>
                  <a:schemeClr val="accent1"/>
                </a:solidFill>
                <a:latin typeface="Montserrat Light"/>
              </a:rPr>
              <a:t>www.allaboutcircuits.com/projects/understanding-and-implementing-the-hc-12-wireless-transceiver-module</a:t>
            </a:r>
          </a:p>
          <a:p>
            <a:pPr marL="571500" indent="-571500">
              <a:buFont typeface="Arial" panose="020B0604020202020204" pitchFamily="34" charset="0"/>
              <a:buChar char="•"/>
            </a:pPr>
            <a:endParaRPr lang="en-IN" spc="300" dirty="0">
              <a:solidFill>
                <a:schemeClr val="accent1"/>
              </a:solidFill>
              <a:latin typeface="Montserrat Light"/>
            </a:endParaRPr>
          </a:p>
          <a:p>
            <a:pPr marL="571500" indent="-571500">
              <a:buFont typeface="Arial" panose="020B0604020202020204" pitchFamily="34" charset="0"/>
              <a:buChar char="•"/>
            </a:pPr>
            <a:r>
              <a:rPr lang="en-IN" spc="300" dirty="0">
                <a:solidFill>
                  <a:schemeClr val="accent1"/>
                </a:solidFill>
                <a:latin typeface="Montserrat Light"/>
              </a:rPr>
              <a:t>https://circuitdigest.com/microcontroller-projects/arduino-lora-sx1278-interfacing-tutorial</a:t>
            </a:r>
          </a:p>
        </p:txBody>
      </p:sp>
    </p:spTree>
    <p:extLst>
      <p:ext uri="{BB962C8B-B14F-4D97-AF65-F5344CB8AC3E}">
        <p14:creationId xmlns:p14="http://schemas.microsoft.com/office/powerpoint/2010/main" val="2026022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9C55F7-2202-4707-8EDB-CAE32FD5E966}"/>
              </a:ext>
            </a:extLst>
          </p:cNvPr>
          <p:cNvSpPr txBox="1"/>
          <p:nvPr/>
        </p:nvSpPr>
        <p:spPr>
          <a:xfrm>
            <a:off x="8150224" y="587042"/>
            <a:ext cx="8077200" cy="924164"/>
          </a:xfrm>
          <a:prstGeom prst="rect">
            <a:avLst/>
          </a:prstGeom>
          <a:noFill/>
        </p:spPr>
        <p:txBody>
          <a:bodyPr wrap="square">
            <a:spAutoFit/>
          </a:bodyPr>
          <a:lstStyle/>
          <a:p>
            <a:pPr algn="ctr">
              <a:lnSpc>
                <a:spcPts val="7060"/>
              </a:lnSpc>
            </a:pPr>
            <a:r>
              <a:rPr lang="en-US" sz="4400" b="1" spc="1500" dirty="0">
                <a:solidFill>
                  <a:schemeClr val="tx2"/>
                </a:solidFill>
                <a:latin typeface="Montserrat Light"/>
                <a:ea typeface="Montserrat" charset="0"/>
                <a:cs typeface="Montserrat" charset="0"/>
              </a:rPr>
              <a:t>PROJECT SCHEDULE</a:t>
            </a:r>
          </a:p>
        </p:txBody>
      </p:sp>
      <p:cxnSp>
        <p:nvCxnSpPr>
          <p:cNvPr id="6" name="Straight Connector 5">
            <a:extLst>
              <a:ext uri="{FF2B5EF4-FFF2-40B4-BE49-F238E27FC236}">
                <a16:creationId xmlns:a16="http://schemas.microsoft.com/office/drawing/2014/main" id="{C049980C-1155-440B-8BB3-7EF9D62D6453}"/>
              </a:ext>
            </a:extLst>
          </p:cNvPr>
          <p:cNvCxnSpPr>
            <a:cxnSpLocks/>
          </p:cNvCxnSpPr>
          <p:nvPr/>
        </p:nvCxnSpPr>
        <p:spPr>
          <a:xfrm>
            <a:off x="10934700" y="1878980"/>
            <a:ext cx="163479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F54BB31-8073-4B03-9E8B-E17DA2D808B0}"/>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2344" r="1772" b="13680"/>
          <a:stretch/>
        </p:blipFill>
        <p:spPr>
          <a:xfrm>
            <a:off x="501650" y="2602998"/>
            <a:ext cx="23374350" cy="9668246"/>
          </a:xfrm>
          <a:prstGeom prst="rect">
            <a:avLst/>
          </a:prstGeom>
        </p:spPr>
      </p:pic>
    </p:spTree>
    <p:extLst>
      <p:ext uri="{BB962C8B-B14F-4D97-AF65-F5344CB8AC3E}">
        <p14:creationId xmlns:p14="http://schemas.microsoft.com/office/powerpoint/2010/main" val="1766913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5CCF32-6F0C-4F9D-B00D-D68CF2238FDB}"/>
              </a:ext>
            </a:extLst>
          </p:cNvPr>
          <p:cNvSpPr txBox="1"/>
          <p:nvPr/>
        </p:nvSpPr>
        <p:spPr>
          <a:xfrm>
            <a:off x="1321308" y="6134725"/>
            <a:ext cx="9575292" cy="1446550"/>
          </a:xfrm>
          <a:prstGeom prst="rect">
            <a:avLst/>
          </a:prstGeom>
          <a:noFill/>
        </p:spPr>
        <p:txBody>
          <a:bodyPr wrap="square">
            <a:spAutoFit/>
          </a:bodyPr>
          <a:lstStyle/>
          <a:p>
            <a:r>
              <a:rPr lang="en-US" sz="8800" b="1" spc="1500" dirty="0">
                <a:solidFill>
                  <a:schemeClr val="tx2"/>
                </a:solidFill>
                <a:latin typeface="Montserrat Light"/>
              </a:rPr>
              <a:t>THANK YOU</a:t>
            </a:r>
            <a:endParaRPr lang="en-IN" sz="8800" dirty="0">
              <a:latin typeface="Montserrat Light"/>
            </a:endParaRPr>
          </a:p>
        </p:txBody>
      </p:sp>
      <p:cxnSp>
        <p:nvCxnSpPr>
          <p:cNvPr id="4" name="Straight Connector 3">
            <a:extLst>
              <a:ext uri="{FF2B5EF4-FFF2-40B4-BE49-F238E27FC236}">
                <a16:creationId xmlns:a16="http://schemas.microsoft.com/office/drawing/2014/main" id="{92FD7252-9A5A-45F4-9675-3849DE23DA91}"/>
              </a:ext>
            </a:extLst>
          </p:cNvPr>
          <p:cNvCxnSpPr>
            <a:cxnSpLocks/>
          </p:cNvCxnSpPr>
          <p:nvPr/>
        </p:nvCxnSpPr>
        <p:spPr>
          <a:xfrm>
            <a:off x="1552956" y="7995554"/>
            <a:ext cx="163479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8861550-DC67-47EA-9B83-B3C34F66F5E1}"/>
              </a:ext>
            </a:extLst>
          </p:cNvPr>
          <p:cNvSpPr txBox="1"/>
          <p:nvPr/>
        </p:nvSpPr>
        <p:spPr>
          <a:xfrm>
            <a:off x="1552956" y="9582912"/>
            <a:ext cx="5852160" cy="646331"/>
          </a:xfrm>
          <a:prstGeom prst="rect">
            <a:avLst/>
          </a:prstGeom>
          <a:noFill/>
        </p:spPr>
        <p:txBody>
          <a:bodyPr wrap="square" rtlCol="0">
            <a:spAutoFit/>
          </a:bodyPr>
          <a:lstStyle/>
          <a:p>
            <a:r>
              <a:rPr lang="en-IN" spc="600" dirty="0">
                <a:solidFill>
                  <a:schemeClr val="accent2">
                    <a:lumMod val="90000"/>
                  </a:schemeClr>
                </a:solidFill>
                <a:latin typeface="Montserrat Light"/>
              </a:rPr>
              <a:t>ANY QUESTIONS ?</a:t>
            </a:r>
          </a:p>
        </p:txBody>
      </p:sp>
    </p:spTree>
    <p:extLst>
      <p:ext uri="{BB962C8B-B14F-4D97-AF65-F5344CB8AC3E}">
        <p14:creationId xmlns:p14="http://schemas.microsoft.com/office/powerpoint/2010/main" val="2756481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22975" y="1224635"/>
            <a:ext cx="7401093" cy="924164"/>
          </a:xfrm>
          <a:prstGeom prst="rect">
            <a:avLst/>
          </a:prstGeom>
          <a:noFill/>
        </p:spPr>
        <p:txBody>
          <a:bodyPr wrap="square" rtlCol="0" anchor="ctr" anchorCtr="0">
            <a:spAutoFit/>
          </a:bodyPr>
          <a:lstStyle/>
          <a:p>
            <a:pPr algn="ctr">
              <a:lnSpc>
                <a:spcPts val="7060"/>
              </a:lnSpc>
            </a:pPr>
            <a:r>
              <a:rPr lang="en-US" sz="4400" b="1" spc="1400" dirty="0">
                <a:solidFill>
                  <a:schemeClr val="tx2"/>
                </a:solidFill>
                <a:latin typeface="Montserrat Hairline"/>
                <a:ea typeface="Montserrat" charset="0"/>
                <a:cs typeface="Montserrat" charset="0"/>
              </a:rPr>
              <a:t>INTRODUCTION</a:t>
            </a:r>
          </a:p>
        </p:txBody>
      </p:sp>
      <p:cxnSp>
        <p:nvCxnSpPr>
          <p:cNvPr id="8" name="Straight Connector 7"/>
          <p:cNvCxnSpPr/>
          <p:nvPr/>
        </p:nvCxnSpPr>
        <p:spPr>
          <a:xfrm>
            <a:off x="10782832"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1746190" y="3933086"/>
            <a:ext cx="21450300" cy="687406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71500" indent="-571500" algn="just" rtl="0">
              <a:lnSpc>
                <a:spcPct val="150000"/>
              </a:lnSpc>
              <a:spcBef>
                <a:spcPts val="1200"/>
              </a:spcBef>
              <a:spcAft>
                <a:spcPts val="1200"/>
              </a:spcAft>
              <a:buFont typeface="Arial" panose="020B0604020202020204" pitchFamily="34" charset="0"/>
              <a:buChar char="•"/>
            </a:pPr>
            <a:r>
              <a:rPr lang="en-US" sz="3600" b="0" i="0" u="none" strike="noStrike" spc="300" dirty="0">
                <a:solidFill>
                  <a:srgbClr val="000000"/>
                </a:solidFill>
                <a:effectLst/>
                <a:latin typeface="Montserrat Hairline"/>
              </a:rPr>
              <a:t>In today’s era, enemy warfare is an important factor in any nation’s security. </a:t>
            </a:r>
          </a:p>
          <a:p>
            <a:pPr marL="571500" indent="-571500" algn="just" rtl="0">
              <a:lnSpc>
                <a:spcPct val="150000"/>
              </a:lnSpc>
              <a:spcBef>
                <a:spcPts val="1200"/>
              </a:spcBef>
              <a:spcAft>
                <a:spcPts val="1200"/>
              </a:spcAft>
              <a:buFont typeface="Arial" panose="020B0604020202020204" pitchFamily="34" charset="0"/>
              <a:buChar char="•"/>
            </a:pPr>
            <a:r>
              <a:rPr lang="en-US" sz="3600" b="0" i="0" u="none" strike="noStrike" spc="300" dirty="0">
                <a:solidFill>
                  <a:srgbClr val="000000"/>
                </a:solidFill>
                <a:effectLst/>
                <a:latin typeface="Montserrat Hairline"/>
              </a:rPr>
              <a:t>The national security mainly depends on </a:t>
            </a:r>
            <a:r>
              <a:rPr lang="en-US" sz="3600" b="0" i="0" u="none" strike="noStrike" spc="300" dirty="0">
                <a:solidFill>
                  <a:schemeClr val="accent2">
                    <a:lumMod val="50000"/>
                  </a:schemeClr>
                </a:solidFill>
                <a:effectLst/>
                <a:latin typeface="Montserrat Hairline"/>
              </a:rPr>
              <a:t>Army</a:t>
            </a:r>
            <a:r>
              <a:rPr lang="en-US" sz="3600" b="0" i="0" u="none" strike="noStrike" spc="300" dirty="0">
                <a:solidFill>
                  <a:srgbClr val="000000"/>
                </a:solidFill>
                <a:effectLst/>
                <a:latin typeface="Montserrat Hairline"/>
              </a:rPr>
              <a:t>, </a:t>
            </a:r>
            <a:r>
              <a:rPr lang="en-US" sz="3600" b="0" i="0" u="none" strike="noStrike" spc="300" dirty="0">
                <a:solidFill>
                  <a:schemeClr val="accent2">
                    <a:lumMod val="50000"/>
                  </a:schemeClr>
                </a:solidFill>
                <a:effectLst/>
                <a:latin typeface="Montserrat Hairline"/>
              </a:rPr>
              <a:t>Navy</a:t>
            </a:r>
            <a:r>
              <a:rPr lang="en-US" sz="3600" b="0" i="0" u="none" strike="noStrike" spc="300" dirty="0">
                <a:solidFill>
                  <a:srgbClr val="000000"/>
                </a:solidFill>
                <a:effectLst/>
                <a:latin typeface="Montserrat Hairline"/>
              </a:rPr>
              <a:t> and </a:t>
            </a:r>
            <a:r>
              <a:rPr lang="en-US" sz="3600" b="0" i="0" u="none" strike="noStrike" spc="300" dirty="0">
                <a:solidFill>
                  <a:schemeClr val="accent2">
                    <a:lumMod val="50000"/>
                  </a:schemeClr>
                </a:solidFill>
                <a:effectLst/>
                <a:latin typeface="Montserrat Hairline"/>
              </a:rPr>
              <a:t>Air-Force</a:t>
            </a:r>
            <a:r>
              <a:rPr lang="en-US" sz="3600" b="0" i="0" u="none" strike="noStrike" spc="300" dirty="0">
                <a:solidFill>
                  <a:srgbClr val="000000"/>
                </a:solidFill>
                <a:effectLst/>
                <a:latin typeface="Montserrat Hairline"/>
              </a:rPr>
              <a:t>. The important and vital role is played by the soldiers. </a:t>
            </a:r>
          </a:p>
          <a:p>
            <a:pPr marL="571500" indent="-571500" algn="just" rtl="0">
              <a:lnSpc>
                <a:spcPct val="150000"/>
              </a:lnSpc>
              <a:spcBef>
                <a:spcPts val="1200"/>
              </a:spcBef>
              <a:spcAft>
                <a:spcPts val="1200"/>
              </a:spcAft>
              <a:buFont typeface="Arial" panose="020B0604020202020204" pitchFamily="34" charset="0"/>
              <a:buChar char="•"/>
            </a:pPr>
            <a:r>
              <a:rPr lang="en-US" sz="3600" b="0" i="0" u="none" strike="noStrike" spc="300" dirty="0">
                <a:solidFill>
                  <a:srgbClr val="000000"/>
                </a:solidFill>
                <a:effectLst/>
                <a:latin typeface="Montserrat Hairline"/>
              </a:rPr>
              <a:t>So, to support this technological idea, in this project I have come up with a system which will track soldiers position as well as give their health status during a operation/mission. </a:t>
            </a:r>
          </a:p>
          <a:p>
            <a:pPr marL="571500" indent="-571500" algn="just" rtl="0">
              <a:lnSpc>
                <a:spcPct val="150000"/>
              </a:lnSpc>
              <a:spcBef>
                <a:spcPts val="1200"/>
              </a:spcBef>
              <a:spcAft>
                <a:spcPts val="1200"/>
              </a:spcAft>
              <a:buFont typeface="Arial" panose="020B0604020202020204" pitchFamily="34" charset="0"/>
              <a:buChar char="•"/>
            </a:pPr>
            <a:r>
              <a:rPr lang="en-US" sz="3600" b="0" i="0" u="none" strike="noStrike" spc="300" dirty="0">
                <a:solidFill>
                  <a:srgbClr val="000000"/>
                </a:solidFill>
                <a:effectLst/>
                <a:latin typeface="Montserrat Hairline"/>
              </a:rPr>
              <a:t>This system in particular will be useful for individuals, who involve in missions or in special operations.</a:t>
            </a:r>
            <a:endParaRPr lang="en-US" sz="3600" spc="300" dirty="0">
              <a:effectLst/>
              <a:latin typeface="Montserrat Hairline"/>
            </a:endParaRPr>
          </a:p>
        </p:txBody>
      </p:sp>
    </p:spTree>
    <p:extLst>
      <p:ext uri="{BB962C8B-B14F-4D97-AF65-F5344CB8AC3E}">
        <p14:creationId xmlns:p14="http://schemas.microsoft.com/office/powerpoint/2010/main" val="163339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439731" y="2198590"/>
            <a:ext cx="4842288" cy="958019"/>
          </a:xfrm>
          <a:prstGeom prst="rect">
            <a:avLst/>
          </a:prstGeom>
          <a:noFill/>
        </p:spPr>
        <p:txBody>
          <a:bodyPr wrap="square" rtlCol="0" anchor="ctr" anchorCtr="0">
            <a:spAutoFit/>
          </a:bodyPr>
          <a:lstStyle/>
          <a:p>
            <a:pPr algn="ctr">
              <a:lnSpc>
                <a:spcPts val="7060"/>
              </a:lnSpc>
            </a:pPr>
            <a:r>
              <a:rPr lang="en-US" sz="4400" b="1" spc="1400" dirty="0">
                <a:solidFill>
                  <a:schemeClr val="tx2"/>
                </a:solidFill>
                <a:latin typeface="Montserrat Hairline"/>
                <a:ea typeface="Montserrat" charset="0"/>
                <a:cs typeface="Montserrat" charset="0"/>
              </a:rPr>
              <a:t>OBJECTIVE</a:t>
            </a:r>
          </a:p>
        </p:txBody>
      </p:sp>
      <p:cxnSp>
        <p:nvCxnSpPr>
          <p:cNvPr id="8" name="Straight Connector 7"/>
          <p:cNvCxnSpPr/>
          <p:nvPr/>
        </p:nvCxnSpPr>
        <p:spPr>
          <a:xfrm>
            <a:off x="10720185" y="353275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ubtitle 2"/>
          <p:cNvSpPr txBox="1">
            <a:spLocks/>
          </p:cNvSpPr>
          <p:nvPr/>
        </p:nvSpPr>
        <p:spPr>
          <a:xfrm>
            <a:off x="1463675" y="5544626"/>
            <a:ext cx="21450300" cy="262674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628650" indent="-628650" algn="l" rtl="0">
              <a:lnSpc>
                <a:spcPct val="150000"/>
              </a:lnSpc>
              <a:spcBef>
                <a:spcPts val="0"/>
              </a:spcBef>
              <a:spcAft>
                <a:spcPts val="1600"/>
              </a:spcAft>
              <a:buFont typeface="Arial" panose="020B0604020202020204" pitchFamily="34" charset="0"/>
              <a:buChar char="•"/>
            </a:pPr>
            <a:r>
              <a:rPr lang="en-US" sz="3600" spc="300" dirty="0">
                <a:solidFill>
                  <a:srgbClr val="000000"/>
                </a:solidFill>
                <a:latin typeface="Montserrat Hairline"/>
              </a:rPr>
              <a:t>To track the location and monitor the health of the soldier in real time, who get lost and injured in the battlefield, and also to minimize the time of search and rescue operation efforts of army control unit.</a:t>
            </a:r>
          </a:p>
        </p:txBody>
      </p:sp>
    </p:spTree>
    <p:extLst>
      <p:ext uri="{BB962C8B-B14F-4D97-AF65-F5344CB8AC3E}">
        <p14:creationId xmlns:p14="http://schemas.microsoft.com/office/powerpoint/2010/main" val="1006084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9208EC-A31B-4B6E-91BB-4ABA922795A1}"/>
              </a:ext>
            </a:extLst>
          </p:cNvPr>
          <p:cNvSpPr txBox="1"/>
          <p:nvPr/>
        </p:nvSpPr>
        <p:spPr>
          <a:xfrm>
            <a:off x="8209799" y="1053716"/>
            <a:ext cx="7253081" cy="958019"/>
          </a:xfrm>
          <a:prstGeom prst="rect">
            <a:avLst/>
          </a:prstGeom>
          <a:noFill/>
        </p:spPr>
        <p:txBody>
          <a:bodyPr wrap="square">
            <a:spAutoFit/>
          </a:bodyPr>
          <a:lstStyle/>
          <a:p>
            <a:pPr algn="ctr">
              <a:lnSpc>
                <a:spcPts val="7060"/>
              </a:lnSpc>
            </a:pPr>
            <a:r>
              <a:rPr lang="en-US" sz="4400" b="1" spc="1400" dirty="0">
                <a:solidFill>
                  <a:schemeClr val="tx2"/>
                </a:solidFill>
                <a:latin typeface="Montserrat Hairline"/>
              </a:rPr>
              <a:t>APPLICATIONS</a:t>
            </a:r>
          </a:p>
        </p:txBody>
      </p:sp>
      <p:cxnSp>
        <p:nvCxnSpPr>
          <p:cNvPr id="9" name="Straight Connector 8">
            <a:extLst>
              <a:ext uri="{FF2B5EF4-FFF2-40B4-BE49-F238E27FC236}">
                <a16:creationId xmlns:a16="http://schemas.microsoft.com/office/drawing/2014/main" id="{979C8793-1371-4A94-B5BA-262DEBCB358E}"/>
              </a:ext>
            </a:extLst>
          </p:cNvPr>
          <p:cNvCxnSpPr/>
          <p:nvPr/>
        </p:nvCxnSpPr>
        <p:spPr>
          <a:xfrm>
            <a:off x="10695649" y="2341108"/>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F7D7A2E-94F7-40E2-B90A-0A42DA133E4C}"/>
              </a:ext>
            </a:extLst>
          </p:cNvPr>
          <p:cNvSpPr txBox="1"/>
          <p:nvPr/>
        </p:nvSpPr>
        <p:spPr>
          <a:xfrm>
            <a:off x="1974790" y="5129149"/>
            <a:ext cx="20466110" cy="1077218"/>
          </a:xfrm>
          <a:prstGeom prst="rect">
            <a:avLst/>
          </a:prstGeom>
          <a:noFill/>
        </p:spPr>
        <p:txBody>
          <a:bodyPr wrap="square" rtlCol="0">
            <a:spAutoFit/>
          </a:bodyPr>
          <a:lstStyle/>
          <a:p>
            <a:pPr algn="just"/>
            <a:r>
              <a:rPr lang="en-US" sz="3200" spc="300" dirty="0">
                <a:solidFill>
                  <a:srgbClr val="000000"/>
                </a:solidFill>
                <a:latin typeface="Montserrat Hairline"/>
              </a:rPr>
              <a:t>The project can be implemented in battle field or high altitude areas where health and location of soldiers is the most basic information which should be known to the control room.</a:t>
            </a:r>
          </a:p>
        </p:txBody>
      </p:sp>
      <p:sp>
        <p:nvSpPr>
          <p:cNvPr id="4" name="TextBox 3">
            <a:extLst>
              <a:ext uri="{FF2B5EF4-FFF2-40B4-BE49-F238E27FC236}">
                <a16:creationId xmlns:a16="http://schemas.microsoft.com/office/drawing/2014/main" id="{87682C42-BC7B-43C7-A554-847E4B65AC65}"/>
              </a:ext>
            </a:extLst>
          </p:cNvPr>
          <p:cNvSpPr txBox="1"/>
          <p:nvPr/>
        </p:nvSpPr>
        <p:spPr>
          <a:xfrm>
            <a:off x="1974790" y="9192343"/>
            <a:ext cx="20466110" cy="1077218"/>
          </a:xfrm>
          <a:prstGeom prst="rect">
            <a:avLst/>
          </a:prstGeom>
          <a:noFill/>
        </p:spPr>
        <p:txBody>
          <a:bodyPr wrap="square" rtlCol="0">
            <a:spAutoFit/>
          </a:bodyPr>
          <a:lstStyle/>
          <a:p>
            <a:pPr algn="just"/>
            <a:r>
              <a:rPr lang="en-IN" sz="3200" spc="300" dirty="0">
                <a:solidFill>
                  <a:srgbClr val="000000"/>
                </a:solidFill>
                <a:latin typeface="Montserrat Hairline"/>
              </a:rPr>
              <a:t>This project can also be utilized by individuals who work in remote areas or high altitudes wherein the most basic information should be known to someone dear to them or their guardian’s.  </a:t>
            </a:r>
          </a:p>
        </p:txBody>
      </p:sp>
      <p:sp>
        <p:nvSpPr>
          <p:cNvPr id="5" name="TextBox 4">
            <a:extLst>
              <a:ext uri="{FF2B5EF4-FFF2-40B4-BE49-F238E27FC236}">
                <a16:creationId xmlns:a16="http://schemas.microsoft.com/office/drawing/2014/main" id="{482B1879-5AB9-461F-B911-826D81162080}"/>
              </a:ext>
            </a:extLst>
          </p:cNvPr>
          <p:cNvSpPr txBox="1"/>
          <p:nvPr/>
        </p:nvSpPr>
        <p:spPr>
          <a:xfrm>
            <a:off x="1974790" y="4472723"/>
            <a:ext cx="6187585" cy="553998"/>
          </a:xfrm>
          <a:prstGeom prst="rect">
            <a:avLst/>
          </a:prstGeom>
          <a:noFill/>
        </p:spPr>
        <p:txBody>
          <a:bodyPr wrap="square" rtlCol="0">
            <a:spAutoFit/>
          </a:bodyPr>
          <a:lstStyle/>
          <a:p>
            <a:r>
              <a:rPr lang="en-IN" sz="3000" b="1" spc="600" dirty="0">
                <a:solidFill>
                  <a:schemeClr val="accent2">
                    <a:lumMod val="75000"/>
                  </a:schemeClr>
                </a:solidFill>
                <a:latin typeface="Montserrat Hairline"/>
              </a:rPr>
              <a:t>DEFENCE FORCES</a:t>
            </a:r>
          </a:p>
        </p:txBody>
      </p:sp>
      <p:sp>
        <p:nvSpPr>
          <p:cNvPr id="13" name="TextBox 12">
            <a:extLst>
              <a:ext uri="{FF2B5EF4-FFF2-40B4-BE49-F238E27FC236}">
                <a16:creationId xmlns:a16="http://schemas.microsoft.com/office/drawing/2014/main" id="{B3A39143-8C91-4E22-8DD6-005EB3ACDCBD}"/>
              </a:ext>
            </a:extLst>
          </p:cNvPr>
          <p:cNvSpPr txBox="1"/>
          <p:nvPr/>
        </p:nvSpPr>
        <p:spPr>
          <a:xfrm>
            <a:off x="1974790" y="8550795"/>
            <a:ext cx="7253081" cy="553998"/>
          </a:xfrm>
          <a:prstGeom prst="rect">
            <a:avLst/>
          </a:prstGeom>
          <a:noFill/>
        </p:spPr>
        <p:txBody>
          <a:bodyPr wrap="square">
            <a:spAutoFit/>
          </a:bodyPr>
          <a:lstStyle/>
          <a:p>
            <a:r>
              <a:rPr lang="en-IN" sz="3000" b="1" spc="600" dirty="0">
                <a:solidFill>
                  <a:schemeClr val="accent2">
                    <a:lumMod val="75000"/>
                  </a:schemeClr>
                </a:solidFill>
                <a:latin typeface="Montserrat Hairline"/>
              </a:rPr>
              <a:t>CIVILIANS</a:t>
            </a:r>
          </a:p>
        </p:txBody>
      </p:sp>
    </p:spTree>
    <p:extLst>
      <p:ext uri="{BB962C8B-B14F-4D97-AF65-F5344CB8AC3E}">
        <p14:creationId xmlns:p14="http://schemas.microsoft.com/office/powerpoint/2010/main" val="241993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629196" y="9537259"/>
            <a:ext cx="2397259" cy="400110"/>
          </a:xfrm>
          <a:prstGeom prst="rect">
            <a:avLst/>
          </a:prstGeom>
          <a:noFill/>
        </p:spPr>
        <p:txBody>
          <a:bodyPr wrap="none" rtlCol="0" anchor="ctr" anchorCtr="0">
            <a:spAutoFit/>
          </a:bodyPr>
          <a:lstStyle/>
          <a:p>
            <a:pPr algn="r"/>
            <a:r>
              <a:rPr lang="en-US" sz="2000" b="1" dirty="0">
                <a:latin typeface="Montserrat Hairline"/>
                <a:ea typeface="Montserrat" charset="0"/>
                <a:cs typeface="Montserrat" charset="0"/>
              </a:rPr>
              <a:t>NOVEMBER 15, 2020</a:t>
            </a:r>
          </a:p>
        </p:txBody>
      </p:sp>
      <p:sp>
        <p:nvSpPr>
          <p:cNvPr id="24" name="Subtitle 2"/>
          <p:cNvSpPr txBox="1">
            <a:spLocks/>
          </p:cNvSpPr>
          <p:nvPr/>
        </p:nvSpPr>
        <p:spPr>
          <a:xfrm>
            <a:off x="4547428" y="10099378"/>
            <a:ext cx="17732709" cy="51187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fontAlgn="base">
              <a:spcBef>
                <a:spcPts val="0"/>
              </a:spcBef>
            </a:pPr>
            <a:r>
              <a:rPr lang="en-US" sz="1700" dirty="0">
                <a:solidFill>
                  <a:schemeClr val="tx1"/>
                </a:solidFill>
                <a:latin typeface="Source Sans Pro" panose="020B0503030403020204" pitchFamily="34" charset="0"/>
                <a:ea typeface="Source Sans Pro" panose="020B0503030403020204" pitchFamily="34" charset="0"/>
              </a:rPr>
              <a:t>Simulation of the whole project based on the final draft of the design.</a:t>
            </a:r>
          </a:p>
        </p:txBody>
      </p:sp>
      <p:sp>
        <p:nvSpPr>
          <p:cNvPr id="25" name="TextBox 24"/>
          <p:cNvSpPr txBox="1"/>
          <p:nvPr/>
        </p:nvSpPr>
        <p:spPr>
          <a:xfrm>
            <a:off x="4696290" y="9460315"/>
            <a:ext cx="9172110" cy="553998"/>
          </a:xfrm>
          <a:prstGeom prst="rect">
            <a:avLst/>
          </a:prstGeom>
          <a:noFill/>
        </p:spPr>
        <p:txBody>
          <a:bodyPr wrap="square" rtlCol="0" anchor="ctr" anchorCtr="0">
            <a:spAutoFit/>
          </a:bodyPr>
          <a:lstStyle/>
          <a:p>
            <a:r>
              <a:rPr lang="en-US" sz="3000" b="1" spc="300" dirty="0">
                <a:solidFill>
                  <a:schemeClr val="accent2">
                    <a:lumMod val="75000"/>
                  </a:schemeClr>
                </a:solidFill>
                <a:latin typeface="Montserrat Hairline"/>
                <a:ea typeface="Montserrat" charset="0"/>
                <a:cs typeface="Montserrat" charset="0"/>
              </a:rPr>
              <a:t>FINAL PRODUCT IMPLEMENTATION</a:t>
            </a:r>
          </a:p>
        </p:txBody>
      </p:sp>
      <p:sp>
        <p:nvSpPr>
          <p:cNvPr id="29" name="TextBox 28"/>
          <p:cNvSpPr txBox="1"/>
          <p:nvPr/>
        </p:nvSpPr>
        <p:spPr>
          <a:xfrm>
            <a:off x="1864453" y="3963875"/>
            <a:ext cx="2162002" cy="400110"/>
          </a:xfrm>
          <a:prstGeom prst="rect">
            <a:avLst/>
          </a:prstGeom>
          <a:noFill/>
        </p:spPr>
        <p:txBody>
          <a:bodyPr wrap="none" rtlCol="0" anchor="ctr" anchorCtr="0">
            <a:spAutoFit/>
          </a:bodyPr>
          <a:lstStyle/>
          <a:p>
            <a:pPr algn="r"/>
            <a:r>
              <a:rPr lang="en-US" sz="2000" b="1" dirty="0">
                <a:latin typeface="Montserrat Hairline"/>
                <a:ea typeface="Montserrat" charset="0"/>
                <a:cs typeface="Montserrat" charset="0"/>
              </a:rPr>
              <a:t>OCTOBER 03, 2020</a:t>
            </a:r>
          </a:p>
        </p:txBody>
      </p:sp>
      <p:sp>
        <p:nvSpPr>
          <p:cNvPr id="30" name="Subtitle 2"/>
          <p:cNvSpPr txBox="1">
            <a:spLocks/>
          </p:cNvSpPr>
          <p:nvPr/>
        </p:nvSpPr>
        <p:spPr>
          <a:xfrm>
            <a:off x="4547428" y="4525994"/>
            <a:ext cx="17732709" cy="54002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IN" sz="1700" dirty="0">
                <a:solidFill>
                  <a:schemeClr val="tx1"/>
                </a:solidFill>
                <a:latin typeface="Source Sans Pro" panose="020B0503030403020204" pitchFamily="34" charset="0"/>
                <a:ea typeface="Source Sans Pro" panose="020B0503030403020204" pitchFamily="34" charset="0"/>
              </a:rPr>
              <a:t>Implementing the whole project with the acquired hardware components.</a:t>
            </a:r>
            <a:endParaRPr lang="en-US" sz="1700" dirty="0">
              <a:solidFill>
                <a:schemeClr val="tx1"/>
              </a:solidFill>
              <a:latin typeface="Source Sans Pro" panose="020B0503030403020204" pitchFamily="34" charset="0"/>
              <a:ea typeface="Source Sans Pro" panose="020B0503030403020204" pitchFamily="34" charset="0"/>
            </a:endParaRPr>
          </a:p>
        </p:txBody>
      </p:sp>
      <p:sp>
        <p:nvSpPr>
          <p:cNvPr id="31" name="TextBox 30"/>
          <p:cNvSpPr txBox="1"/>
          <p:nvPr/>
        </p:nvSpPr>
        <p:spPr>
          <a:xfrm>
            <a:off x="4696290" y="3886931"/>
            <a:ext cx="9172110" cy="553998"/>
          </a:xfrm>
          <a:prstGeom prst="rect">
            <a:avLst/>
          </a:prstGeom>
          <a:noFill/>
        </p:spPr>
        <p:txBody>
          <a:bodyPr wrap="square" rtlCol="0" anchor="ctr" anchorCtr="0">
            <a:spAutoFit/>
          </a:bodyPr>
          <a:lstStyle/>
          <a:p>
            <a:r>
              <a:rPr lang="en-US" sz="3000" b="1" spc="300" dirty="0">
                <a:solidFill>
                  <a:schemeClr val="accent1"/>
                </a:solidFill>
                <a:latin typeface="Montserrat Hairline"/>
                <a:ea typeface="Montserrat" charset="0"/>
                <a:cs typeface="Montserrat" charset="0"/>
              </a:rPr>
              <a:t>HARDWARE IMPLEMENTATION</a:t>
            </a:r>
          </a:p>
        </p:txBody>
      </p:sp>
      <p:sp>
        <p:nvSpPr>
          <p:cNvPr id="32" name="TextBox 31"/>
          <p:cNvSpPr txBox="1"/>
          <p:nvPr/>
        </p:nvSpPr>
        <p:spPr>
          <a:xfrm>
            <a:off x="1629196" y="6729378"/>
            <a:ext cx="2397259" cy="400110"/>
          </a:xfrm>
          <a:prstGeom prst="rect">
            <a:avLst/>
          </a:prstGeom>
          <a:noFill/>
        </p:spPr>
        <p:txBody>
          <a:bodyPr wrap="none" rtlCol="0" anchor="ctr" anchorCtr="0">
            <a:spAutoFit/>
          </a:bodyPr>
          <a:lstStyle/>
          <a:p>
            <a:pPr algn="r"/>
            <a:r>
              <a:rPr lang="en-US" sz="2000" b="1" dirty="0">
                <a:latin typeface="Montserrat Hairline"/>
                <a:ea typeface="Montserrat" charset="0"/>
                <a:cs typeface="Montserrat" charset="0"/>
              </a:rPr>
              <a:t>NOVEMBER 01, 2020</a:t>
            </a:r>
          </a:p>
        </p:txBody>
      </p:sp>
      <p:sp>
        <p:nvSpPr>
          <p:cNvPr id="33" name="Subtitle 2"/>
          <p:cNvSpPr txBox="1">
            <a:spLocks/>
          </p:cNvSpPr>
          <p:nvPr/>
        </p:nvSpPr>
        <p:spPr>
          <a:xfrm>
            <a:off x="4547428" y="7291497"/>
            <a:ext cx="17732709" cy="51187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rtl="0" fontAlgn="base">
              <a:spcBef>
                <a:spcPts val="0"/>
              </a:spcBef>
              <a:spcAft>
                <a:spcPts val="0"/>
              </a:spcAft>
            </a:pPr>
            <a:r>
              <a:rPr lang="en-US" sz="1700" dirty="0">
                <a:solidFill>
                  <a:schemeClr val="tx1"/>
                </a:solidFill>
                <a:latin typeface="Source Sans Pro" panose="020B0503030403020204" pitchFamily="34" charset="0"/>
                <a:ea typeface="Source Sans Pro" panose="020B0503030403020204" pitchFamily="34" charset="0"/>
              </a:rPr>
              <a:t>Testing of the designed hardware model, and if any improvements required, adding it accordingly.</a:t>
            </a:r>
          </a:p>
        </p:txBody>
      </p:sp>
      <p:sp>
        <p:nvSpPr>
          <p:cNvPr id="34" name="TextBox 33"/>
          <p:cNvSpPr txBox="1"/>
          <p:nvPr/>
        </p:nvSpPr>
        <p:spPr>
          <a:xfrm>
            <a:off x="4696290" y="6652434"/>
            <a:ext cx="9172110" cy="553998"/>
          </a:xfrm>
          <a:prstGeom prst="rect">
            <a:avLst/>
          </a:prstGeom>
          <a:noFill/>
        </p:spPr>
        <p:txBody>
          <a:bodyPr wrap="square" rtlCol="0" anchor="ctr" anchorCtr="0">
            <a:spAutoFit/>
          </a:bodyPr>
          <a:lstStyle/>
          <a:p>
            <a:r>
              <a:rPr lang="en-US" sz="3000" b="1" spc="300" dirty="0">
                <a:solidFill>
                  <a:schemeClr val="accent1"/>
                </a:solidFill>
                <a:latin typeface="Montserrat Hairline"/>
              </a:rPr>
              <a:t>TESTING/IMPROVEMENTS</a:t>
            </a:r>
          </a:p>
        </p:txBody>
      </p:sp>
      <p:cxnSp>
        <p:nvCxnSpPr>
          <p:cNvPr id="9" name="Straight Connector 8"/>
          <p:cNvCxnSpPr/>
          <p:nvPr/>
        </p:nvCxnSpPr>
        <p:spPr>
          <a:xfrm>
            <a:off x="3033131" y="7291497"/>
            <a:ext cx="0" cy="2126440"/>
          </a:xfrm>
          <a:prstGeom prst="line">
            <a:avLst/>
          </a:prstGeom>
          <a:ln>
            <a:solidFill>
              <a:schemeClr val="bg1">
                <a:lumMod val="8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033131" y="4503692"/>
            <a:ext cx="0" cy="2126440"/>
          </a:xfrm>
          <a:prstGeom prst="line">
            <a:avLst/>
          </a:prstGeom>
          <a:ln>
            <a:solidFill>
              <a:schemeClr val="bg1">
                <a:lumMod val="8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959629" y="1189912"/>
            <a:ext cx="8490016"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PROGRESS SCHEDULE</a:t>
            </a:r>
          </a:p>
        </p:txBody>
      </p:sp>
      <p:cxnSp>
        <p:nvCxnSpPr>
          <p:cNvPr id="16" name="Straight Connector 15"/>
          <p:cNvCxnSpPr/>
          <p:nvPr/>
        </p:nvCxnSpPr>
        <p:spPr>
          <a:xfrm>
            <a:off x="11048135" y="2446904"/>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76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2"/>
          <p:cNvSpPr txBox="1">
            <a:spLocks/>
          </p:cNvSpPr>
          <p:nvPr/>
        </p:nvSpPr>
        <p:spPr>
          <a:xfrm>
            <a:off x="14677644" y="6993965"/>
            <a:ext cx="8334629" cy="192110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cs typeface="Source Sans Pro" charset="0"/>
              </a:rPr>
              <a:t>Squadron leader is placed at level 2, so that information is received to him before it is received to the control room, as in to take action quite earlier if by any chance some mishap occurs. The squadron leader would also be equipped with sensors ..i.e. RF receiver (</a:t>
            </a:r>
            <a:r>
              <a:rPr lang="en-US" sz="1700" dirty="0">
                <a:solidFill>
                  <a:schemeClr val="accent2">
                    <a:lumMod val="75000"/>
                  </a:schemeClr>
                </a:solidFill>
                <a:latin typeface="Source Sans Pro" charset="0"/>
                <a:ea typeface="Source Sans Pro" charset="0"/>
                <a:cs typeface="Source Sans Pro" charset="0"/>
              </a:rPr>
              <a:t>HC-12</a:t>
            </a:r>
            <a:r>
              <a:rPr lang="en-US" sz="1700" dirty="0">
                <a:solidFill>
                  <a:schemeClr val="tx1"/>
                </a:solidFill>
                <a:latin typeface="Source Sans Pro" charset="0"/>
                <a:ea typeface="Source Sans Pro" charset="0"/>
                <a:cs typeface="Source Sans Pro" charset="0"/>
              </a:rPr>
              <a:t>), Temp sensor(</a:t>
            </a:r>
            <a:r>
              <a:rPr lang="en-US" sz="1700" dirty="0">
                <a:solidFill>
                  <a:schemeClr val="accent2">
                    <a:lumMod val="75000"/>
                  </a:schemeClr>
                </a:solidFill>
                <a:latin typeface="Source Sans Pro" charset="0"/>
                <a:ea typeface="Source Sans Pro" charset="0"/>
                <a:cs typeface="Source Sans Pro" charset="0"/>
              </a:rPr>
              <a:t>LM-35</a:t>
            </a:r>
            <a:r>
              <a:rPr lang="en-US" sz="1700" dirty="0">
                <a:solidFill>
                  <a:schemeClr val="tx1"/>
                </a:solidFill>
                <a:latin typeface="Source Sans Pro" charset="0"/>
                <a:ea typeface="Source Sans Pro" charset="0"/>
                <a:cs typeface="Source Sans Pro" charset="0"/>
              </a:rPr>
              <a:t>), LoRa WAN transmitter (</a:t>
            </a:r>
            <a:r>
              <a:rPr lang="en-US" sz="1700" dirty="0">
                <a:solidFill>
                  <a:schemeClr val="accent2">
                    <a:lumMod val="75000"/>
                  </a:schemeClr>
                </a:solidFill>
                <a:latin typeface="Source Sans Pro" charset="0"/>
                <a:ea typeface="Source Sans Pro" charset="0"/>
                <a:cs typeface="Source Sans Pro" charset="0"/>
              </a:rPr>
              <a:t>SX-1278</a:t>
            </a:r>
            <a:r>
              <a:rPr lang="en-US" sz="1700" dirty="0">
                <a:solidFill>
                  <a:schemeClr val="tx1"/>
                </a:solidFill>
                <a:latin typeface="Source Sans Pro" charset="0"/>
                <a:ea typeface="Source Sans Pro" charset="0"/>
                <a:cs typeface="Source Sans Pro" charset="0"/>
              </a:rPr>
              <a:t>) and an Arduino </a:t>
            </a:r>
            <a:r>
              <a:rPr lang="en-US" sz="1700" dirty="0">
                <a:solidFill>
                  <a:schemeClr val="accent2">
                    <a:lumMod val="75000"/>
                  </a:schemeClr>
                </a:solidFill>
                <a:latin typeface="Source Sans Pro" charset="0"/>
                <a:ea typeface="Source Sans Pro" charset="0"/>
                <a:cs typeface="Source Sans Pro" charset="0"/>
              </a:rPr>
              <a:t>UNO</a:t>
            </a:r>
            <a:r>
              <a:rPr lang="en-US" sz="1700" dirty="0">
                <a:solidFill>
                  <a:schemeClr val="tx1"/>
                </a:solidFill>
                <a:latin typeface="Source Sans Pro" charset="0"/>
                <a:ea typeface="Source Sans Pro" charset="0"/>
                <a:cs typeface="Source Sans Pro" charset="0"/>
              </a:rPr>
              <a:t>.</a:t>
            </a:r>
          </a:p>
        </p:txBody>
      </p:sp>
      <p:sp>
        <p:nvSpPr>
          <p:cNvPr id="13" name="TextBox 12"/>
          <p:cNvSpPr txBox="1"/>
          <p:nvPr/>
        </p:nvSpPr>
        <p:spPr>
          <a:xfrm>
            <a:off x="14826505" y="6555048"/>
            <a:ext cx="2569999" cy="400110"/>
          </a:xfrm>
          <a:prstGeom prst="rect">
            <a:avLst/>
          </a:prstGeom>
          <a:noFill/>
        </p:spPr>
        <p:txBody>
          <a:bodyPr wrap="none" rtlCol="0" anchor="ctr" anchorCtr="0">
            <a:spAutoFit/>
          </a:bodyPr>
          <a:lstStyle/>
          <a:p>
            <a:r>
              <a:rPr lang="en-US" sz="2000" b="1" spc="300" dirty="0">
                <a:solidFill>
                  <a:schemeClr val="tx2"/>
                </a:solidFill>
                <a:latin typeface="Montserrat Hairline"/>
                <a:ea typeface="Montserrat" charset="0"/>
                <a:cs typeface="Montserrat" charset="0"/>
              </a:rPr>
              <a:t>Squadron Leader</a:t>
            </a:r>
          </a:p>
        </p:txBody>
      </p:sp>
      <p:sp>
        <p:nvSpPr>
          <p:cNvPr id="14" name="Subtitle 2"/>
          <p:cNvSpPr txBox="1">
            <a:spLocks/>
          </p:cNvSpPr>
          <p:nvPr/>
        </p:nvSpPr>
        <p:spPr>
          <a:xfrm>
            <a:off x="14677644" y="4758426"/>
            <a:ext cx="8548116" cy="122860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panose="020B0503030403020204" pitchFamily="34" charset="0"/>
                <a:ea typeface="Source Sans Pro" panose="020B0503030403020204" pitchFamily="34" charset="0"/>
                <a:cs typeface="Source Sans Pro" charset="0"/>
              </a:rPr>
              <a:t>Soldiers play a key role in the whole system – they are equipped with multiple sensors ..i.e. Temp sensor (</a:t>
            </a:r>
            <a:r>
              <a:rPr lang="en-US" sz="1700" dirty="0">
                <a:solidFill>
                  <a:schemeClr val="accent2">
                    <a:lumMod val="75000"/>
                  </a:schemeClr>
                </a:solidFill>
                <a:latin typeface="Source Sans Pro" panose="020B0503030403020204" pitchFamily="34" charset="0"/>
                <a:ea typeface="Source Sans Pro" panose="020B0503030403020204" pitchFamily="34" charset="0"/>
                <a:cs typeface="Source Sans Pro" charset="0"/>
              </a:rPr>
              <a:t>LM-35</a:t>
            </a:r>
            <a:r>
              <a:rPr lang="en-US" sz="1700" dirty="0">
                <a:solidFill>
                  <a:schemeClr val="tx1"/>
                </a:solidFill>
                <a:latin typeface="Source Sans Pro" panose="020B0503030403020204" pitchFamily="34" charset="0"/>
                <a:ea typeface="Source Sans Pro" panose="020B0503030403020204" pitchFamily="34" charset="0"/>
                <a:cs typeface="Source Sans Pro" charset="0"/>
              </a:rPr>
              <a:t>), Pulse sensor (</a:t>
            </a:r>
            <a:r>
              <a:rPr lang="en-IN" sz="1700" dirty="0">
                <a:solidFill>
                  <a:schemeClr val="accent2">
                    <a:lumMod val="75000"/>
                  </a:schemeClr>
                </a:solidFill>
                <a:latin typeface="Source Sans Pro" panose="020B0503030403020204" pitchFamily="34" charset="0"/>
                <a:ea typeface="Source Sans Pro" panose="020B0503030403020204" pitchFamily="34" charset="0"/>
              </a:rPr>
              <a:t>RC-A-4015</a:t>
            </a:r>
            <a:r>
              <a:rPr lang="en-IN" sz="1700" dirty="0">
                <a:solidFill>
                  <a:schemeClr val="tx1"/>
                </a:solidFill>
                <a:latin typeface="Source Sans Pro" panose="020B0503030403020204" pitchFamily="34" charset="0"/>
                <a:ea typeface="Source Sans Pro" panose="020B0503030403020204" pitchFamily="34" charset="0"/>
              </a:rPr>
              <a:t>), GPS sensor (</a:t>
            </a:r>
            <a:r>
              <a:rPr lang="en-IN" sz="1700" dirty="0">
                <a:solidFill>
                  <a:schemeClr val="accent2">
                    <a:lumMod val="75000"/>
                  </a:schemeClr>
                </a:solidFill>
                <a:latin typeface="Source Sans Pro" panose="020B0503030403020204" pitchFamily="34" charset="0"/>
                <a:ea typeface="Source Sans Pro" panose="020B0503030403020204" pitchFamily="34" charset="0"/>
              </a:rPr>
              <a:t>Neo-6M</a:t>
            </a:r>
            <a:r>
              <a:rPr lang="en-IN" sz="1700" dirty="0">
                <a:solidFill>
                  <a:schemeClr val="tx1"/>
                </a:solidFill>
                <a:latin typeface="Source Sans Pro" panose="020B0503030403020204" pitchFamily="34" charset="0"/>
                <a:ea typeface="Source Sans Pro" panose="020B0503030403020204" pitchFamily="34" charset="0"/>
              </a:rPr>
              <a:t>), RF transmitter (</a:t>
            </a:r>
            <a:r>
              <a:rPr lang="en-IN" sz="1700" dirty="0">
                <a:solidFill>
                  <a:schemeClr val="accent2">
                    <a:lumMod val="75000"/>
                  </a:schemeClr>
                </a:solidFill>
                <a:latin typeface="Source Sans Pro" panose="020B0503030403020204" pitchFamily="34" charset="0"/>
                <a:ea typeface="Source Sans Pro" panose="020B0503030403020204" pitchFamily="34" charset="0"/>
              </a:rPr>
              <a:t>HC-12</a:t>
            </a:r>
            <a:r>
              <a:rPr lang="en-IN" sz="1700" dirty="0">
                <a:solidFill>
                  <a:schemeClr val="tx1"/>
                </a:solidFill>
                <a:latin typeface="Source Sans Pro" panose="020B0503030403020204" pitchFamily="34" charset="0"/>
                <a:ea typeface="Source Sans Pro" panose="020B0503030403020204" pitchFamily="34" charset="0"/>
              </a:rPr>
              <a:t>) and an Arduino </a:t>
            </a:r>
            <a:r>
              <a:rPr lang="en-IN" sz="1700" dirty="0">
                <a:solidFill>
                  <a:schemeClr val="accent2">
                    <a:lumMod val="75000"/>
                  </a:schemeClr>
                </a:solidFill>
                <a:latin typeface="Source Sans Pro" panose="020B0503030403020204" pitchFamily="34" charset="0"/>
                <a:ea typeface="Source Sans Pro" panose="020B0503030403020204" pitchFamily="34" charset="0"/>
              </a:rPr>
              <a:t>UNO</a:t>
            </a:r>
            <a:r>
              <a:rPr lang="en-IN" sz="1700" dirty="0">
                <a:solidFill>
                  <a:schemeClr val="tx1"/>
                </a:solidFill>
                <a:latin typeface="Source Sans Pro" panose="020B0503030403020204" pitchFamily="34" charset="0"/>
                <a:ea typeface="Source Sans Pro" panose="020B0503030403020204" pitchFamily="34" charset="0"/>
              </a:rPr>
              <a:t>.</a:t>
            </a:r>
            <a:r>
              <a:rPr lang="en-IN" sz="1700" dirty="0">
                <a:latin typeface="Source Sans Pro" panose="020B0503030403020204" pitchFamily="34" charset="0"/>
                <a:ea typeface="Source Sans Pro" panose="020B0503030403020204" pitchFamily="34" charset="0"/>
              </a:rPr>
              <a:t> </a:t>
            </a:r>
            <a:endParaRPr lang="en-US" sz="1700" dirty="0">
              <a:solidFill>
                <a:schemeClr val="tx1"/>
              </a:solidFill>
              <a:latin typeface="Source Sans Pro" panose="020B0503030403020204" pitchFamily="34" charset="0"/>
              <a:ea typeface="Source Sans Pro" panose="020B0503030403020204" pitchFamily="34" charset="0"/>
              <a:cs typeface="Source Sans Pro" charset="0"/>
            </a:endParaRPr>
          </a:p>
        </p:txBody>
      </p:sp>
      <p:sp>
        <p:nvSpPr>
          <p:cNvPr id="15" name="TextBox 14"/>
          <p:cNvSpPr txBox="1"/>
          <p:nvPr/>
        </p:nvSpPr>
        <p:spPr>
          <a:xfrm>
            <a:off x="14826505" y="4196307"/>
            <a:ext cx="2839303" cy="400110"/>
          </a:xfrm>
          <a:prstGeom prst="rect">
            <a:avLst/>
          </a:prstGeom>
          <a:noFill/>
        </p:spPr>
        <p:txBody>
          <a:bodyPr wrap="none" rtlCol="0" anchor="ctr" anchorCtr="0">
            <a:spAutoFit/>
          </a:bodyPr>
          <a:lstStyle/>
          <a:p>
            <a:r>
              <a:rPr lang="en-US" sz="2000" b="1" spc="300" dirty="0">
                <a:solidFill>
                  <a:schemeClr val="tx2"/>
                </a:solidFill>
                <a:latin typeface="Montserrat Hairline"/>
                <a:ea typeface="Montserrat" charset="0"/>
                <a:cs typeface="Montserrat" charset="0"/>
              </a:rPr>
              <a:t>S1,S2,S3 - Soldiers</a:t>
            </a:r>
          </a:p>
        </p:txBody>
      </p:sp>
      <p:sp>
        <p:nvSpPr>
          <p:cNvPr id="19" name="TextBox 18"/>
          <p:cNvSpPr txBox="1"/>
          <p:nvPr/>
        </p:nvSpPr>
        <p:spPr>
          <a:xfrm>
            <a:off x="16403501" y="1189912"/>
            <a:ext cx="3112648"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DESIGN</a:t>
            </a:r>
          </a:p>
        </p:txBody>
      </p:sp>
      <p:cxnSp>
        <p:nvCxnSpPr>
          <p:cNvPr id="22" name="Straight Connector 21"/>
          <p:cNvCxnSpPr>
            <a:cxnSpLocks/>
          </p:cNvCxnSpPr>
          <p:nvPr/>
        </p:nvCxnSpPr>
        <p:spPr>
          <a:xfrm>
            <a:off x="16940802" y="2446904"/>
            <a:ext cx="203805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Subtitle 2"/>
          <p:cNvSpPr txBox="1">
            <a:spLocks/>
          </p:cNvSpPr>
          <p:nvPr/>
        </p:nvSpPr>
        <p:spPr>
          <a:xfrm>
            <a:off x="14677644" y="9575753"/>
            <a:ext cx="8334629" cy="88235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cs typeface="Source Sans Pro" charset="0"/>
              </a:rPr>
              <a:t>Control room is level 3, where all the information received through the LoRa WAN (</a:t>
            </a:r>
            <a:r>
              <a:rPr lang="en-US" sz="1700" dirty="0">
                <a:solidFill>
                  <a:schemeClr val="accent2">
                    <a:lumMod val="75000"/>
                  </a:schemeClr>
                </a:solidFill>
                <a:latin typeface="Source Sans Pro" charset="0"/>
                <a:ea typeface="Source Sans Pro" charset="0"/>
                <a:cs typeface="Source Sans Pro" charset="0"/>
              </a:rPr>
              <a:t>SX-1278</a:t>
            </a:r>
            <a:r>
              <a:rPr lang="en-US" sz="1700" dirty="0">
                <a:solidFill>
                  <a:schemeClr val="tx1"/>
                </a:solidFill>
                <a:latin typeface="Source Sans Pro" charset="0"/>
                <a:ea typeface="Source Sans Pro" charset="0"/>
                <a:cs typeface="Source Sans Pro" charset="0"/>
              </a:rPr>
              <a:t>) is stored in a place.</a:t>
            </a:r>
          </a:p>
        </p:txBody>
      </p:sp>
      <p:sp>
        <p:nvSpPr>
          <p:cNvPr id="25" name="TextBox 24"/>
          <p:cNvSpPr txBox="1"/>
          <p:nvPr/>
        </p:nvSpPr>
        <p:spPr>
          <a:xfrm>
            <a:off x="14826505" y="9013634"/>
            <a:ext cx="2114297" cy="400110"/>
          </a:xfrm>
          <a:prstGeom prst="rect">
            <a:avLst/>
          </a:prstGeom>
          <a:noFill/>
        </p:spPr>
        <p:txBody>
          <a:bodyPr wrap="none" rtlCol="0" anchor="ctr" anchorCtr="0">
            <a:spAutoFit/>
          </a:bodyPr>
          <a:lstStyle/>
          <a:p>
            <a:r>
              <a:rPr lang="en-US" sz="2000" b="1" spc="300" dirty="0">
                <a:solidFill>
                  <a:schemeClr val="tx2"/>
                </a:solidFill>
                <a:latin typeface="Montserrat Hairline"/>
                <a:ea typeface="Montserrat" charset="0"/>
                <a:cs typeface="Montserrat" charset="0"/>
              </a:rPr>
              <a:t>Control Room</a:t>
            </a:r>
          </a:p>
        </p:txBody>
      </p:sp>
      <p:pic>
        <p:nvPicPr>
          <p:cNvPr id="18" name="Picture Placeholder 17">
            <a:extLst>
              <a:ext uri="{FF2B5EF4-FFF2-40B4-BE49-F238E27FC236}">
                <a16:creationId xmlns:a16="http://schemas.microsoft.com/office/drawing/2014/main" id="{B2C6B27E-B38E-4708-A689-1554F6EF9A55}"/>
              </a:ext>
            </a:extLst>
          </p:cNvPr>
          <p:cNvPicPr>
            <a:picLocks noGrp="1" noChangeAspect="1"/>
          </p:cNvPicPr>
          <p:nvPr>
            <p:ph type="pic" sz="quarter" idx="41"/>
          </p:nvPr>
        </p:nvPicPr>
        <p:blipFill>
          <a:blip r:embed="rId3">
            <a:extLst>
              <a:ext uri="{28A0092B-C50C-407E-A947-70E740481C1C}">
                <a14:useLocalDpi xmlns:a14="http://schemas.microsoft.com/office/drawing/2010/main" val="0"/>
              </a:ext>
            </a:extLst>
          </a:blip>
          <a:srcRect t="7686" b="7686"/>
          <a:stretch>
            <a:fillRect/>
          </a:stretch>
        </p:blipFill>
        <p:spPr>
          <a:xfrm>
            <a:off x="0" y="0"/>
            <a:ext cx="12496268" cy="13716000"/>
          </a:xfrm>
        </p:spPr>
      </p:pic>
      <p:pic>
        <p:nvPicPr>
          <p:cNvPr id="1025" name="Picture 1024">
            <a:extLst>
              <a:ext uri="{FF2B5EF4-FFF2-40B4-BE49-F238E27FC236}">
                <a16:creationId xmlns:a16="http://schemas.microsoft.com/office/drawing/2014/main" id="{0B4EE0AC-3B30-4B03-9C3C-DB45014081BA}"/>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3503471" y="4196308"/>
            <a:ext cx="609278" cy="609278"/>
          </a:xfrm>
          <a:prstGeom prst="rect">
            <a:avLst/>
          </a:prstGeom>
        </p:spPr>
      </p:pic>
      <p:pic>
        <p:nvPicPr>
          <p:cNvPr id="1031" name="Picture 1030">
            <a:extLst>
              <a:ext uri="{FF2B5EF4-FFF2-40B4-BE49-F238E27FC236}">
                <a16:creationId xmlns:a16="http://schemas.microsoft.com/office/drawing/2014/main" id="{D29FF08A-0623-4A51-A29E-31B747F0CB4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3630493" y="9056162"/>
            <a:ext cx="519706" cy="483430"/>
          </a:xfrm>
          <a:prstGeom prst="rect">
            <a:avLst/>
          </a:prstGeom>
        </p:spPr>
      </p:pic>
      <p:pic>
        <p:nvPicPr>
          <p:cNvPr id="5" name="Graphic 4">
            <a:extLst>
              <a:ext uri="{FF2B5EF4-FFF2-40B4-BE49-F238E27FC236}">
                <a16:creationId xmlns:a16="http://schemas.microsoft.com/office/drawing/2014/main" id="{8DFC27F1-6A5A-4C12-BA7A-3BB20EC7A2A9}"/>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503469" y="6321596"/>
            <a:ext cx="609278" cy="609278"/>
          </a:xfrm>
          <a:prstGeom prst="rect">
            <a:avLst/>
          </a:prstGeom>
        </p:spPr>
      </p:pic>
    </p:spTree>
    <p:extLst>
      <p:ext uri="{BB962C8B-B14F-4D97-AF65-F5344CB8AC3E}">
        <p14:creationId xmlns:p14="http://schemas.microsoft.com/office/powerpoint/2010/main" val="836331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ubtitle 2"/>
          <p:cNvSpPr txBox="1">
            <a:spLocks/>
          </p:cNvSpPr>
          <p:nvPr/>
        </p:nvSpPr>
        <p:spPr>
          <a:xfrm>
            <a:off x="1395977" y="9881930"/>
            <a:ext cx="8334629" cy="197342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rPr>
              <a:t>A pulse wave is the change in the volume of a blood vessel that occurs when the heart pumps blood, and a detector that monitors this volume change is called a pulse sensor.</a:t>
            </a:r>
          </a:p>
          <a:p>
            <a:pPr algn="l">
              <a:lnSpc>
                <a:spcPts val="2650"/>
              </a:lnSpc>
            </a:pPr>
            <a:r>
              <a:rPr lang="en-US" sz="1700" dirty="0">
                <a:solidFill>
                  <a:schemeClr val="tx1"/>
                </a:solidFill>
                <a:latin typeface="Source Sans Pro" charset="0"/>
                <a:ea typeface="Source Sans Pro" charset="0"/>
              </a:rPr>
              <a:t>RC-A-4015 does the same work by using a led, which emits light and simultaneously receives the emitted light and accordingly processes the light to provide an analog value of  the heartbeat.</a:t>
            </a:r>
          </a:p>
        </p:txBody>
      </p:sp>
      <p:sp>
        <p:nvSpPr>
          <p:cNvPr id="24" name="TextBox 23"/>
          <p:cNvSpPr txBox="1"/>
          <p:nvPr/>
        </p:nvSpPr>
        <p:spPr>
          <a:xfrm>
            <a:off x="1489866" y="9278384"/>
            <a:ext cx="6026502" cy="523220"/>
          </a:xfrm>
          <a:prstGeom prst="rect">
            <a:avLst/>
          </a:prstGeom>
          <a:noFill/>
        </p:spPr>
        <p:txBody>
          <a:bodyPr wrap="square" rtlCol="0" anchor="ctr" anchorCtr="0">
            <a:spAutoFit/>
          </a:bodyPr>
          <a:lstStyle/>
          <a:p>
            <a:r>
              <a:rPr lang="en-US" sz="2800" b="1" spc="300" dirty="0">
                <a:solidFill>
                  <a:schemeClr val="tx2"/>
                </a:solidFill>
                <a:latin typeface="Montserrat Hairline"/>
              </a:rPr>
              <a:t>Pulse Sensor (</a:t>
            </a:r>
            <a:r>
              <a:rPr lang="en-IN" sz="2800" b="1" spc="300" dirty="0">
                <a:solidFill>
                  <a:schemeClr val="accent2">
                    <a:lumMod val="75000"/>
                  </a:schemeClr>
                </a:solidFill>
                <a:latin typeface="Montserrat Hairline"/>
              </a:rPr>
              <a:t>RC-A-4015</a:t>
            </a:r>
            <a:r>
              <a:rPr lang="en-IN" sz="2800" b="1" spc="300" dirty="0">
                <a:solidFill>
                  <a:schemeClr val="tx2"/>
                </a:solidFill>
                <a:latin typeface="Montserrat Hairline"/>
              </a:rPr>
              <a:t>)</a:t>
            </a:r>
            <a:endParaRPr lang="en-US" sz="2800" b="1" spc="300" dirty="0">
              <a:solidFill>
                <a:schemeClr val="tx2"/>
              </a:solidFill>
              <a:latin typeface="Montserrat Hairline"/>
            </a:endParaRPr>
          </a:p>
        </p:txBody>
      </p:sp>
      <p:sp>
        <p:nvSpPr>
          <p:cNvPr id="25" name="Subtitle 2"/>
          <p:cNvSpPr txBox="1">
            <a:spLocks/>
          </p:cNvSpPr>
          <p:nvPr/>
        </p:nvSpPr>
        <p:spPr>
          <a:xfrm>
            <a:off x="1489866" y="4972105"/>
            <a:ext cx="8334629" cy="121725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rPr>
              <a:t>LM-35 is a precession integrated circuit Temperature sensor, whose output voltage varies, based on the temperature around it. It is a small and cheap IC which can be used to measure temperature anywhere between -55°C to 150°C.</a:t>
            </a:r>
          </a:p>
        </p:txBody>
      </p:sp>
      <p:sp>
        <p:nvSpPr>
          <p:cNvPr id="26" name="TextBox 25"/>
          <p:cNvSpPr txBox="1"/>
          <p:nvPr/>
        </p:nvSpPr>
        <p:spPr>
          <a:xfrm>
            <a:off x="1613569" y="4437616"/>
            <a:ext cx="5106654" cy="523220"/>
          </a:xfrm>
          <a:prstGeom prst="rect">
            <a:avLst/>
          </a:prstGeom>
          <a:noFill/>
        </p:spPr>
        <p:txBody>
          <a:bodyPr wrap="square" rtlCol="0" anchor="ctr" anchorCtr="0">
            <a:spAutoFit/>
          </a:bodyPr>
          <a:lstStyle/>
          <a:p>
            <a:r>
              <a:rPr lang="en-US" sz="2800" b="1" spc="300" dirty="0">
                <a:solidFill>
                  <a:schemeClr val="tx2"/>
                </a:solidFill>
                <a:latin typeface="Montserrat Hairline"/>
                <a:ea typeface="Montserrat" charset="0"/>
                <a:cs typeface="Montserrat" charset="0"/>
              </a:rPr>
              <a:t>Temp Sensor (</a:t>
            </a:r>
            <a:r>
              <a:rPr lang="en-US" sz="2800" b="1" spc="300" dirty="0">
                <a:solidFill>
                  <a:schemeClr val="accent2">
                    <a:lumMod val="75000"/>
                  </a:schemeClr>
                </a:solidFill>
                <a:latin typeface="Montserrat Hairline"/>
                <a:ea typeface="Montserrat" charset="0"/>
                <a:cs typeface="Montserrat" charset="0"/>
              </a:rPr>
              <a:t>LM-35</a:t>
            </a:r>
            <a:r>
              <a:rPr lang="en-US" sz="2800" b="1" spc="300" dirty="0">
                <a:solidFill>
                  <a:schemeClr val="tx2"/>
                </a:solidFill>
                <a:latin typeface="Montserrat Hairline"/>
                <a:ea typeface="Montserrat" charset="0"/>
                <a:cs typeface="Montserrat" charset="0"/>
              </a:rPr>
              <a:t>)</a:t>
            </a:r>
          </a:p>
        </p:txBody>
      </p:sp>
      <p:sp>
        <p:nvSpPr>
          <p:cNvPr id="16" name="TextBox 15"/>
          <p:cNvSpPr txBox="1"/>
          <p:nvPr/>
        </p:nvSpPr>
        <p:spPr>
          <a:xfrm>
            <a:off x="3539964" y="1903590"/>
            <a:ext cx="5106654"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SIMULATION</a:t>
            </a:r>
          </a:p>
        </p:txBody>
      </p:sp>
      <p:cxnSp>
        <p:nvCxnSpPr>
          <p:cNvPr id="17" name="Straight Connector 16"/>
          <p:cNvCxnSpPr/>
          <p:nvPr/>
        </p:nvCxnSpPr>
        <p:spPr>
          <a:xfrm>
            <a:off x="4704636" y="3160582"/>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7FA5FEA-FAD5-4960-A0BF-FC8AE66BE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573686" y="5652438"/>
            <a:ext cx="3256072" cy="3568588"/>
          </a:xfrm>
          <a:prstGeom prst="rect">
            <a:avLst/>
          </a:prstGeom>
        </p:spPr>
      </p:pic>
      <p:pic>
        <p:nvPicPr>
          <p:cNvPr id="5" name="Picture 4">
            <a:extLst>
              <a:ext uri="{FF2B5EF4-FFF2-40B4-BE49-F238E27FC236}">
                <a16:creationId xmlns:a16="http://schemas.microsoft.com/office/drawing/2014/main" id="{86E1F8B5-83B6-4556-A2B1-8C189EB23D43}"/>
              </a:ext>
            </a:extLst>
          </p:cNvPr>
          <p:cNvPicPr>
            <a:picLocks noChangeAspect="1"/>
          </p:cNvPicPr>
          <p:nvPr/>
        </p:nvPicPr>
        <p:blipFill rotWithShape="1">
          <a:blip r:embed="rId4">
            <a:extLst>
              <a:ext uri="{28A0092B-C50C-407E-A947-70E740481C1C}">
                <a14:useLocalDpi xmlns:a14="http://schemas.microsoft.com/office/drawing/2010/main" val="0"/>
              </a:ext>
            </a:extLst>
          </a:blip>
          <a:srcRect l="24092" r="28713" b="29052"/>
          <a:stretch/>
        </p:blipFill>
        <p:spPr>
          <a:xfrm rot="5400000">
            <a:off x="4393600" y="11382135"/>
            <a:ext cx="1616244" cy="2538094"/>
          </a:xfrm>
          <a:prstGeom prst="rect">
            <a:avLst/>
          </a:prstGeom>
        </p:spPr>
      </p:pic>
      <p:pic>
        <p:nvPicPr>
          <p:cNvPr id="12" name="Picture 11">
            <a:extLst>
              <a:ext uri="{FF2B5EF4-FFF2-40B4-BE49-F238E27FC236}">
                <a16:creationId xmlns:a16="http://schemas.microsoft.com/office/drawing/2014/main" id="{A872F54C-E6EF-4723-B5FC-BDEC42E0119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66" t="18099" r="57385" b="8905"/>
          <a:stretch/>
        </p:blipFill>
        <p:spPr>
          <a:xfrm>
            <a:off x="12084146" y="1152143"/>
            <a:ext cx="5533554" cy="5189573"/>
          </a:xfrm>
          <a:prstGeom prst="rect">
            <a:avLst/>
          </a:prstGeom>
          <a:ln>
            <a:solidFill>
              <a:schemeClr val="bg1">
                <a:lumMod val="95000"/>
              </a:schemeClr>
            </a:solidFill>
          </a:ln>
        </p:spPr>
      </p:pic>
      <p:pic>
        <p:nvPicPr>
          <p:cNvPr id="31" name="Picture 30">
            <a:extLst>
              <a:ext uri="{FF2B5EF4-FFF2-40B4-BE49-F238E27FC236}">
                <a16:creationId xmlns:a16="http://schemas.microsoft.com/office/drawing/2014/main" id="{B15636F4-269B-49BF-9E60-8D68F69ED8AD}"/>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l="314" t="11201" r="65540" b="5441"/>
          <a:stretch/>
        </p:blipFill>
        <p:spPr>
          <a:xfrm>
            <a:off x="12084145" y="6910521"/>
            <a:ext cx="3570383" cy="6141980"/>
          </a:xfrm>
          <a:prstGeom prst="rect">
            <a:avLst/>
          </a:prstGeom>
          <a:ln>
            <a:solidFill>
              <a:schemeClr val="bg1">
                <a:lumMod val="95000"/>
              </a:schemeClr>
            </a:solidFill>
          </a:ln>
        </p:spPr>
      </p:pic>
      <p:sp>
        <p:nvSpPr>
          <p:cNvPr id="33" name="TextBox 32">
            <a:extLst>
              <a:ext uri="{FF2B5EF4-FFF2-40B4-BE49-F238E27FC236}">
                <a16:creationId xmlns:a16="http://schemas.microsoft.com/office/drawing/2014/main" id="{5B1EE8AA-E380-43D8-8BC1-296B92462250}"/>
              </a:ext>
            </a:extLst>
          </p:cNvPr>
          <p:cNvSpPr txBox="1"/>
          <p:nvPr/>
        </p:nvSpPr>
        <p:spPr>
          <a:xfrm>
            <a:off x="12084146" y="6341718"/>
            <a:ext cx="5533554" cy="461665"/>
          </a:xfrm>
          <a:prstGeom prst="rect">
            <a:avLst/>
          </a:prstGeom>
          <a:noFill/>
        </p:spPr>
        <p:txBody>
          <a:bodyPr wrap="square" rtlCol="0">
            <a:spAutoFit/>
          </a:bodyPr>
          <a:lstStyle/>
          <a:p>
            <a:pPr algn="ctr"/>
            <a:r>
              <a:rPr lang="en-IN" sz="2400" b="1" spc="300" dirty="0">
                <a:solidFill>
                  <a:schemeClr val="accent2">
                    <a:lumMod val="75000"/>
                  </a:schemeClr>
                </a:solidFill>
                <a:latin typeface="Montserrat Hairline"/>
              </a:rPr>
              <a:t>LM-35</a:t>
            </a:r>
          </a:p>
        </p:txBody>
      </p:sp>
      <p:sp>
        <p:nvSpPr>
          <p:cNvPr id="34" name="TextBox 33">
            <a:extLst>
              <a:ext uri="{FF2B5EF4-FFF2-40B4-BE49-F238E27FC236}">
                <a16:creationId xmlns:a16="http://schemas.microsoft.com/office/drawing/2014/main" id="{11938E4F-1901-461E-AA52-9494B8C2F71B}"/>
              </a:ext>
            </a:extLst>
          </p:cNvPr>
          <p:cNvSpPr txBox="1"/>
          <p:nvPr/>
        </p:nvSpPr>
        <p:spPr>
          <a:xfrm>
            <a:off x="12092235" y="13107367"/>
            <a:ext cx="11995055" cy="461665"/>
          </a:xfrm>
          <a:prstGeom prst="rect">
            <a:avLst/>
          </a:prstGeom>
          <a:noFill/>
        </p:spPr>
        <p:txBody>
          <a:bodyPr wrap="square" rtlCol="0">
            <a:spAutoFit/>
          </a:bodyPr>
          <a:lstStyle/>
          <a:p>
            <a:pPr algn="ctr"/>
            <a:r>
              <a:rPr lang="en-IN" sz="2400" b="1" spc="300" dirty="0">
                <a:solidFill>
                  <a:schemeClr val="accent2">
                    <a:lumMod val="75000"/>
                  </a:schemeClr>
                </a:solidFill>
                <a:latin typeface="Montserrat Hairline"/>
              </a:rPr>
              <a:t>RC-A-4015</a:t>
            </a:r>
            <a:endParaRPr lang="en-IN" sz="2400" dirty="0">
              <a:latin typeface="Montserrat Hairline"/>
            </a:endParaRPr>
          </a:p>
        </p:txBody>
      </p:sp>
      <p:pic>
        <p:nvPicPr>
          <p:cNvPr id="38" name="Picture 37">
            <a:extLst>
              <a:ext uri="{FF2B5EF4-FFF2-40B4-BE49-F238E27FC236}">
                <a16:creationId xmlns:a16="http://schemas.microsoft.com/office/drawing/2014/main" id="{C30295F0-6F3B-4884-BB52-B1CD6C6F88DF}"/>
              </a:ext>
            </a:extLst>
          </p:cNvPr>
          <p:cNvPicPr>
            <a:picLocks noChangeAspect="1"/>
          </p:cNvPicPr>
          <p:nvPr/>
        </p:nvPicPr>
        <p:blipFill rotWithShape="1">
          <a:blip r:embed="rId9">
            <a:duotone>
              <a:prstClr val="black"/>
              <a:schemeClr val="bg1">
                <a:tint val="45000"/>
                <a:satMod val="400000"/>
              </a:schemeClr>
            </a:duoton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758" t="6838" r="1324" b="7443"/>
          <a:stretch/>
        </p:blipFill>
        <p:spPr>
          <a:xfrm>
            <a:off x="14828735" y="6910521"/>
            <a:ext cx="9292490" cy="6141980"/>
          </a:xfrm>
          <a:prstGeom prst="rect">
            <a:avLst/>
          </a:prstGeom>
          <a:ln>
            <a:solidFill>
              <a:schemeClr val="bg1">
                <a:lumMod val="95000"/>
              </a:schemeClr>
            </a:solidFill>
          </a:ln>
        </p:spPr>
      </p:pic>
      <p:pic>
        <p:nvPicPr>
          <p:cNvPr id="46" name="Picture 45">
            <a:extLst>
              <a:ext uri="{FF2B5EF4-FFF2-40B4-BE49-F238E27FC236}">
                <a16:creationId xmlns:a16="http://schemas.microsoft.com/office/drawing/2014/main" id="{F34F6DAF-5843-4211-8ABF-9666157F5A7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l="406" r="41472"/>
          <a:stretch/>
        </p:blipFill>
        <p:spPr>
          <a:xfrm>
            <a:off x="17849849" y="1152144"/>
            <a:ext cx="6271375" cy="5189574"/>
          </a:xfrm>
          <a:prstGeom prst="rect">
            <a:avLst/>
          </a:prstGeom>
          <a:ln>
            <a:solidFill>
              <a:schemeClr val="bg1">
                <a:lumMod val="95000"/>
              </a:schemeClr>
            </a:solidFill>
          </a:ln>
        </p:spPr>
      </p:pic>
      <p:sp>
        <p:nvSpPr>
          <p:cNvPr id="48" name="TextBox 47">
            <a:extLst>
              <a:ext uri="{FF2B5EF4-FFF2-40B4-BE49-F238E27FC236}">
                <a16:creationId xmlns:a16="http://schemas.microsoft.com/office/drawing/2014/main" id="{44B71B00-F43C-48DB-B3FE-730E2E73DFAC}"/>
              </a:ext>
            </a:extLst>
          </p:cNvPr>
          <p:cNvSpPr txBox="1"/>
          <p:nvPr/>
        </p:nvSpPr>
        <p:spPr>
          <a:xfrm>
            <a:off x="17849849" y="6341718"/>
            <a:ext cx="6271375" cy="461665"/>
          </a:xfrm>
          <a:prstGeom prst="rect">
            <a:avLst/>
          </a:prstGeom>
          <a:noFill/>
        </p:spPr>
        <p:txBody>
          <a:bodyPr wrap="square">
            <a:spAutoFit/>
          </a:bodyPr>
          <a:lstStyle/>
          <a:p>
            <a:pPr algn="ctr"/>
            <a:r>
              <a:rPr lang="en-IN" sz="2400" b="1" spc="300" dirty="0">
                <a:solidFill>
                  <a:schemeClr val="accent2">
                    <a:lumMod val="75000"/>
                  </a:schemeClr>
                </a:solidFill>
                <a:latin typeface="Montserrat Hairline"/>
              </a:rPr>
              <a:t>(LM-35) + (RC-A-4015)</a:t>
            </a:r>
          </a:p>
        </p:txBody>
      </p:sp>
    </p:spTree>
    <p:extLst>
      <p:ext uri="{BB962C8B-B14F-4D97-AF65-F5344CB8AC3E}">
        <p14:creationId xmlns:p14="http://schemas.microsoft.com/office/powerpoint/2010/main" val="68072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ubtitle 2"/>
          <p:cNvSpPr txBox="1">
            <a:spLocks/>
          </p:cNvSpPr>
          <p:nvPr/>
        </p:nvSpPr>
        <p:spPr>
          <a:xfrm>
            <a:off x="1395977" y="9881930"/>
            <a:ext cx="8334629" cy="88235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rPr>
              <a:t>The HC-12 is a half-duplex wireless serial communication module with 100 channels in the 433.4-473.0 MHz range that is capable of transmitting up to 1.5 km.</a:t>
            </a:r>
          </a:p>
        </p:txBody>
      </p:sp>
      <p:sp>
        <p:nvSpPr>
          <p:cNvPr id="24" name="TextBox 23"/>
          <p:cNvSpPr txBox="1"/>
          <p:nvPr/>
        </p:nvSpPr>
        <p:spPr>
          <a:xfrm>
            <a:off x="1489865" y="9278384"/>
            <a:ext cx="5496149" cy="523220"/>
          </a:xfrm>
          <a:prstGeom prst="rect">
            <a:avLst/>
          </a:prstGeom>
          <a:noFill/>
        </p:spPr>
        <p:txBody>
          <a:bodyPr wrap="square" rtlCol="0" anchor="ctr" anchorCtr="0">
            <a:spAutoFit/>
          </a:bodyPr>
          <a:lstStyle/>
          <a:p>
            <a:r>
              <a:rPr lang="en-US" sz="2800" b="1" spc="300" dirty="0">
                <a:solidFill>
                  <a:schemeClr val="tx2"/>
                </a:solidFill>
                <a:latin typeface="Montserrat Hairline"/>
              </a:rPr>
              <a:t>RF Sensor (</a:t>
            </a:r>
            <a:r>
              <a:rPr lang="en-IN" sz="2800" b="1" spc="300" dirty="0">
                <a:solidFill>
                  <a:schemeClr val="accent2">
                    <a:lumMod val="75000"/>
                  </a:schemeClr>
                </a:solidFill>
                <a:latin typeface="Montserrat Hairline"/>
              </a:rPr>
              <a:t>HC-12</a:t>
            </a:r>
            <a:r>
              <a:rPr lang="en-IN" sz="2800" b="1" spc="300" dirty="0">
                <a:solidFill>
                  <a:schemeClr val="tx2"/>
                </a:solidFill>
                <a:latin typeface="Montserrat Hairline"/>
              </a:rPr>
              <a:t>)</a:t>
            </a:r>
            <a:endParaRPr lang="en-US" sz="2800" b="1" spc="300" dirty="0">
              <a:solidFill>
                <a:schemeClr val="tx2"/>
              </a:solidFill>
              <a:latin typeface="Montserrat Hairline"/>
            </a:endParaRPr>
          </a:p>
        </p:txBody>
      </p:sp>
      <p:sp>
        <p:nvSpPr>
          <p:cNvPr id="25" name="Subtitle 2"/>
          <p:cNvSpPr txBox="1">
            <a:spLocks/>
          </p:cNvSpPr>
          <p:nvPr/>
        </p:nvSpPr>
        <p:spPr>
          <a:xfrm>
            <a:off x="1395977" y="4963252"/>
            <a:ext cx="8334629" cy="122860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650"/>
              </a:lnSpc>
            </a:pPr>
            <a:r>
              <a:rPr lang="en-US" sz="1700" dirty="0">
                <a:solidFill>
                  <a:schemeClr val="tx1"/>
                </a:solidFill>
                <a:latin typeface="Source Sans Pro" charset="0"/>
                <a:ea typeface="Source Sans Pro" charset="0"/>
              </a:rPr>
              <a:t>GPS sensors are receivers with antennas that use a satellite-based navigation system with a network of 24 satellites in orbit around the earth to provide position, velocity, and timing information.</a:t>
            </a:r>
          </a:p>
        </p:txBody>
      </p:sp>
      <p:sp>
        <p:nvSpPr>
          <p:cNvPr id="26" name="TextBox 25"/>
          <p:cNvSpPr txBox="1"/>
          <p:nvPr/>
        </p:nvSpPr>
        <p:spPr>
          <a:xfrm>
            <a:off x="1519679" y="4428763"/>
            <a:ext cx="5334784" cy="523220"/>
          </a:xfrm>
          <a:prstGeom prst="rect">
            <a:avLst/>
          </a:prstGeom>
          <a:noFill/>
        </p:spPr>
        <p:txBody>
          <a:bodyPr wrap="square" rtlCol="0" anchor="ctr" anchorCtr="0">
            <a:spAutoFit/>
          </a:bodyPr>
          <a:lstStyle/>
          <a:p>
            <a:r>
              <a:rPr lang="en-US" sz="2800" b="1" spc="300" dirty="0">
                <a:solidFill>
                  <a:schemeClr val="tx2"/>
                </a:solidFill>
                <a:latin typeface="Montserrat Hairline"/>
                <a:ea typeface="Montserrat" charset="0"/>
                <a:cs typeface="Montserrat" charset="0"/>
              </a:rPr>
              <a:t>GPS Sensor (</a:t>
            </a:r>
            <a:r>
              <a:rPr lang="en-US" sz="2800" b="1" spc="300" dirty="0">
                <a:solidFill>
                  <a:schemeClr val="accent2">
                    <a:lumMod val="75000"/>
                  </a:schemeClr>
                </a:solidFill>
                <a:latin typeface="Montserrat Hairline"/>
                <a:ea typeface="Montserrat" charset="0"/>
                <a:cs typeface="Montserrat" charset="0"/>
              </a:rPr>
              <a:t>Neo-6M</a:t>
            </a:r>
            <a:r>
              <a:rPr lang="en-US" sz="2800" b="1" spc="300" dirty="0">
                <a:solidFill>
                  <a:schemeClr val="tx2"/>
                </a:solidFill>
                <a:latin typeface="Montserrat Hairline"/>
                <a:ea typeface="Montserrat" charset="0"/>
                <a:cs typeface="Montserrat" charset="0"/>
              </a:rPr>
              <a:t>)</a:t>
            </a:r>
          </a:p>
        </p:txBody>
      </p:sp>
      <p:sp>
        <p:nvSpPr>
          <p:cNvPr id="16" name="TextBox 15"/>
          <p:cNvSpPr txBox="1"/>
          <p:nvPr/>
        </p:nvSpPr>
        <p:spPr>
          <a:xfrm>
            <a:off x="3539964" y="1903590"/>
            <a:ext cx="5106654" cy="924164"/>
          </a:xfrm>
          <a:prstGeom prst="rect">
            <a:avLst/>
          </a:prstGeom>
          <a:noFill/>
        </p:spPr>
        <p:txBody>
          <a:bodyPr wrap="none" rtlCol="0" anchor="ctr" anchorCtr="0">
            <a:spAutoFit/>
          </a:bodyPr>
          <a:lstStyle/>
          <a:p>
            <a:pPr algn="ctr">
              <a:lnSpc>
                <a:spcPts val="7060"/>
              </a:lnSpc>
            </a:pPr>
            <a:r>
              <a:rPr lang="en-US" sz="4400" b="1" spc="1500" dirty="0">
                <a:solidFill>
                  <a:schemeClr val="tx2"/>
                </a:solidFill>
                <a:latin typeface="Montserrat Hairline"/>
                <a:ea typeface="Montserrat" charset="0"/>
                <a:cs typeface="Montserrat" charset="0"/>
              </a:rPr>
              <a:t>SIMULATION</a:t>
            </a:r>
          </a:p>
        </p:txBody>
      </p:sp>
      <p:cxnSp>
        <p:nvCxnSpPr>
          <p:cNvPr id="17" name="Straight Connector 16"/>
          <p:cNvCxnSpPr/>
          <p:nvPr/>
        </p:nvCxnSpPr>
        <p:spPr>
          <a:xfrm>
            <a:off x="4704635" y="3160582"/>
            <a:ext cx="228138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1EE8AA-E380-43D8-8BC1-296B92462250}"/>
              </a:ext>
            </a:extLst>
          </p:cNvPr>
          <p:cNvSpPr txBox="1"/>
          <p:nvPr/>
        </p:nvSpPr>
        <p:spPr>
          <a:xfrm>
            <a:off x="12084145" y="6355387"/>
            <a:ext cx="5898448" cy="461665"/>
          </a:xfrm>
          <a:prstGeom prst="rect">
            <a:avLst/>
          </a:prstGeom>
          <a:noFill/>
        </p:spPr>
        <p:txBody>
          <a:bodyPr wrap="square" rtlCol="0">
            <a:spAutoFit/>
          </a:bodyPr>
          <a:lstStyle/>
          <a:p>
            <a:pPr algn="ctr"/>
            <a:r>
              <a:rPr lang="en-IN" sz="2400" b="1" spc="300" dirty="0">
                <a:solidFill>
                  <a:schemeClr val="accent2">
                    <a:lumMod val="75000"/>
                  </a:schemeClr>
                </a:solidFill>
                <a:latin typeface="Montserrat Hairline"/>
              </a:rPr>
              <a:t>Neo-6M (NMEA Data)</a:t>
            </a:r>
          </a:p>
        </p:txBody>
      </p:sp>
      <p:sp>
        <p:nvSpPr>
          <p:cNvPr id="34" name="TextBox 33">
            <a:extLst>
              <a:ext uri="{FF2B5EF4-FFF2-40B4-BE49-F238E27FC236}">
                <a16:creationId xmlns:a16="http://schemas.microsoft.com/office/drawing/2014/main" id="{11938E4F-1901-461E-AA52-9494B8C2F71B}"/>
              </a:ext>
            </a:extLst>
          </p:cNvPr>
          <p:cNvSpPr txBox="1"/>
          <p:nvPr/>
        </p:nvSpPr>
        <p:spPr>
          <a:xfrm>
            <a:off x="12084145" y="13049272"/>
            <a:ext cx="11804555" cy="461665"/>
          </a:xfrm>
          <a:prstGeom prst="rect">
            <a:avLst/>
          </a:prstGeom>
          <a:noFill/>
        </p:spPr>
        <p:txBody>
          <a:bodyPr wrap="square" rtlCol="0">
            <a:spAutoFit/>
          </a:bodyPr>
          <a:lstStyle/>
          <a:p>
            <a:pPr algn="ctr"/>
            <a:r>
              <a:rPr lang="en-IN" sz="2400" b="1" spc="300" dirty="0">
                <a:solidFill>
                  <a:schemeClr val="accent2">
                    <a:lumMod val="75000"/>
                  </a:schemeClr>
                </a:solidFill>
                <a:latin typeface="Montserrat Hairline"/>
              </a:rPr>
              <a:t>HC-12 (Transmitter and Receiver)</a:t>
            </a:r>
          </a:p>
        </p:txBody>
      </p:sp>
      <p:sp>
        <p:nvSpPr>
          <p:cNvPr id="48" name="TextBox 47">
            <a:extLst>
              <a:ext uri="{FF2B5EF4-FFF2-40B4-BE49-F238E27FC236}">
                <a16:creationId xmlns:a16="http://schemas.microsoft.com/office/drawing/2014/main" id="{44B71B00-F43C-48DB-B3FE-730E2E73DFAC}"/>
              </a:ext>
            </a:extLst>
          </p:cNvPr>
          <p:cNvSpPr txBox="1"/>
          <p:nvPr/>
        </p:nvSpPr>
        <p:spPr>
          <a:xfrm>
            <a:off x="18081672" y="6356550"/>
            <a:ext cx="5807028" cy="461665"/>
          </a:xfrm>
          <a:prstGeom prst="rect">
            <a:avLst/>
          </a:prstGeom>
          <a:noFill/>
        </p:spPr>
        <p:txBody>
          <a:bodyPr wrap="square">
            <a:spAutoFit/>
          </a:bodyPr>
          <a:lstStyle/>
          <a:p>
            <a:pPr algn="ctr"/>
            <a:r>
              <a:rPr lang="en-IN" sz="2400" b="1" spc="300" dirty="0">
                <a:solidFill>
                  <a:schemeClr val="accent2">
                    <a:lumMod val="75000"/>
                  </a:schemeClr>
                </a:solidFill>
                <a:latin typeface="Montserrat Hairline"/>
              </a:rPr>
              <a:t>Neo-6M(Lat, Lon and Date Data)</a:t>
            </a:r>
          </a:p>
        </p:txBody>
      </p:sp>
      <p:pic>
        <p:nvPicPr>
          <p:cNvPr id="7" name="Picture 6">
            <a:extLst>
              <a:ext uri="{FF2B5EF4-FFF2-40B4-BE49-F238E27FC236}">
                <a16:creationId xmlns:a16="http://schemas.microsoft.com/office/drawing/2014/main" id="{4996A6AC-FE4E-4C6F-83AB-9489D8B62648}"/>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3361200" y="5886632"/>
            <a:ext cx="3493263" cy="3077259"/>
          </a:xfrm>
          <a:prstGeom prst="rect">
            <a:avLst/>
          </a:prstGeom>
        </p:spPr>
      </p:pic>
      <p:pic>
        <p:nvPicPr>
          <p:cNvPr id="9" name="Picture 8">
            <a:extLst>
              <a:ext uri="{FF2B5EF4-FFF2-40B4-BE49-F238E27FC236}">
                <a16:creationId xmlns:a16="http://schemas.microsoft.com/office/drawing/2014/main" id="{24FE2F3B-84A8-4782-8555-6A1FB273DFB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633409" y="10844616"/>
            <a:ext cx="3352605" cy="2666322"/>
          </a:xfrm>
          <a:prstGeom prst="rect">
            <a:avLst/>
          </a:prstGeom>
        </p:spPr>
      </p:pic>
      <p:pic>
        <p:nvPicPr>
          <p:cNvPr id="11" name="Picture 10">
            <a:extLst>
              <a:ext uri="{FF2B5EF4-FFF2-40B4-BE49-F238E27FC236}">
                <a16:creationId xmlns:a16="http://schemas.microsoft.com/office/drawing/2014/main" id="{6DA3ED72-F280-4399-81D8-38D8CAD6B9E1}"/>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l="572" t="12965" r="4231" b="6112"/>
          <a:stretch/>
        </p:blipFill>
        <p:spPr>
          <a:xfrm>
            <a:off x="12084145" y="1327760"/>
            <a:ext cx="5898448" cy="5013958"/>
          </a:xfrm>
          <a:prstGeom prst="rect">
            <a:avLst/>
          </a:prstGeom>
          <a:ln>
            <a:solidFill>
              <a:schemeClr val="bg1">
                <a:lumMod val="95000"/>
              </a:schemeClr>
            </a:solidFill>
          </a:ln>
        </p:spPr>
      </p:pic>
      <p:pic>
        <p:nvPicPr>
          <p:cNvPr id="18" name="Picture 17">
            <a:extLst>
              <a:ext uri="{FF2B5EF4-FFF2-40B4-BE49-F238E27FC236}">
                <a16:creationId xmlns:a16="http://schemas.microsoft.com/office/drawing/2014/main" id="{696BBBA1-CEA1-4CEF-9C98-8A382A9FE75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l="1078" t="13060" r="8197" b="7592"/>
          <a:stretch/>
        </p:blipFill>
        <p:spPr>
          <a:xfrm>
            <a:off x="18149887" y="1327760"/>
            <a:ext cx="5738813" cy="5013957"/>
          </a:xfrm>
          <a:prstGeom prst="rect">
            <a:avLst/>
          </a:prstGeom>
          <a:ln>
            <a:solidFill>
              <a:schemeClr val="bg1">
                <a:lumMod val="95000"/>
              </a:schemeClr>
            </a:solidFill>
          </a:ln>
        </p:spPr>
      </p:pic>
      <p:pic>
        <p:nvPicPr>
          <p:cNvPr id="20" name="Picture 19">
            <a:extLst>
              <a:ext uri="{FF2B5EF4-FFF2-40B4-BE49-F238E27FC236}">
                <a16:creationId xmlns:a16="http://schemas.microsoft.com/office/drawing/2014/main" id="{88101B5B-82FD-4672-A988-C186BCA9FA25}"/>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rcRect r="24793"/>
          <a:stretch/>
        </p:blipFill>
        <p:spPr>
          <a:xfrm>
            <a:off x="12084146" y="6897787"/>
            <a:ext cx="11804554" cy="6068406"/>
          </a:xfrm>
          <a:prstGeom prst="rect">
            <a:avLst/>
          </a:prstGeom>
          <a:ln>
            <a:solidFill>
              <a:schemeClr val="bg1">
                <a:lumMod val="95000"/>
              </a:schemeClr>
            </a:solidFill>
          </a:ln>
        </p:spPr>
      </p:pic>
    </p:spTree>
    <p:extLst>
      <p:ext uri="{BB962C8B-B14F-4D97-AF65-F5344CB8AC3E}">
        <p14:creationId xmlns:p14="http://schemas.microsoft.com/office/powerpoint/2010/main" val="3675653063"/>
      </p:ext>
    </p:extLst>
  </p:cSld>
  <p:clrMapOvr>
    <a:masterClrMapping/>
  </p:clrMapOvr>
</p:sld>
</file>

<file path=ppt/theme/theme1.xml><?xml version="1.0" encoding="utf-8"?>
<a:theme xmlns:a="http://schemas.openxmlformats.org/drawingml/2006/main" name="Default Theme">
  <a:themeElements>
    <a:clrScheme name="Custom 1">
      <a:dk1>
        <a:srgbClr val="7F7F7F"/>
      </a:dk1>
      <a:lt1>
        <a:srgbClr val="FFFFFF"/>
      </a:lt1>
      <a:dk2>
        <a:srgbClr val="000000"/>
      </a:dk2>
      <a:lt2>
        <a:srgbClr val="FFFFFF"/>
      </a:lt2>
      <a:accent1>
        <a:srgbClr val="2E2E35"/>
      </a:accent1>
      <a:accent2>
        <a:srgbClr val="FFCCB7"/>
      </a:accent2>
      <a:accent3>
        <a:srgbClr val="9F9EA2"/>
      </a:accent3>
      <a:accent4>
        <a:srgbClr val="D7D5D4"/>
      </a:accent4>
      <a:accent5>
        <a:srgbClr val="2E2E35"/>
      </a:accent5>
      <a:accent6>
        <a:srgbClr val="9F9EA2"/>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36061</TotalTime>
  <Words>1150</Words>
  <Application>Microsoft Office PowerPoint</Application>
  <PresentationFormat>Custom</PresentationFormat>
  <Paragraphs>160</Paragraphs>
  <Slides>26</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 Light</vt:lpstr>
      <vt:lpstr>Lato Light</vt:lpstr>
      <vt:lpstr>Montserrat Hairline</vt:lpstr>
      <vt:lpstr>Montserrat Light</vt:lpstr>
      <vt:lpstr>Source Sans Pro</vt:lpstr>
      <vt:lpstr>Source Sans Pro Light</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Parithosh Poojary</dc:creator>
  <cp:keywords/>
  <dc:description/>
  <cp:lastModifiedBy>parit</cp:lastModifiedBy>
  <cp:revision>6517</cp:revision>
  <dcterms:created xsi:type="dcterms:W3CDTF">2014-11-12T21:47:38Z</dcterms:created>
  <dcterms:modified xsi:type="dcterms:W3CDTF">2020-11-12T19:50:13Z</dcterms:modified>
  <cp:category/>
</cp:coreProperties>
</file>